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2"/>
  </p:notesMasterIdLst>
  <p:handoutMasterIdLst>
    <p:handoutMasterId r:id="rId43"/>
  </p:handoutMasterIdLst>
  <p:sldIdLst>
    <p:sldId id="374" r:id="rId2"/>
    <p:sldId id="668" r:id="rId3"/>
    <p:sldId id="274" r:id="rId4"/>
    <p:sldId id="370" r:id="rId5"/>
    <p:sldId id="376" r:id="rId6"/>
    <p:sldId id="679" r:id="rId7"/>
    <p:sldId id="674" r:id="rId8"/>
    <p:sldId id="661" r:id="rId9"/>
    <p:sldId id="649" r:id="rId10"/>
    <p:sldId id="647" r:id="rId11"/>
    <p:sldId id="646" r:id="rId12"/>
    <p:sldId id="378" r:id="rId13"/>
    <p:sldId id="658" r:id="rId14"/>
    <p:sldId id="659" r:id="rId15"/>
    <p:sldId id="522" r:id="rId16"/>
    <p:sldId id="377" r:id="rId17"/>
    <p:sldId id="373" r:id="rId18"/>
    <p:sldId id="350" r:id="rId19"/>
    <p:sldId id="652" r:id="rId20"/>
    <p:sldId id="653" r:id="rId21"/>
    <p:sldId id="654" r:id="rId22"/>
    <p:sldId id="641" r:id="rId23"/>
    <p:sldId id="656" r:id="rId24"/>
    <p:sldId id="657" r:id="rId25"/>
    <p:sldId id="680" r:id="rId26"/>
    <p:sldId id="666" r:id="rId27"/>
    <p:sldId id="516" r:id="rId28"/>
    <p:sldId id="681" r:id="rId29"/>
    <p:sldId id="664" r:id="rId30"/>
    <p:sldId id="669" r:id="rId31"/>
    <p:sldId id="639" r:id="rId32"/>
    <p:sldId id="524" r:id="rId33"/>
    <p:sldId id="650" r:id="rId34"/>
    <p:sldId id="651" r:id="rId35"/>
    <p:sldId id="671" r:id="rId36"/>
    <p:sldId id="675" r:id="rId37"/>
    <p:sldId id="667" r:id="rId38"/>
    <p:sldId id="519" r:id="rId39"/>
    <p:sldId id="520" r:id="rId40"/>
    <p:sldId id="677" r:id="rId41"/>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Holden" initials="CH" lastIdx="7" clrIdx="0">
    <p:extLst>
      <p:ext uri="{19B8F6BF-5375-455C-9EA6-DF929625EA0E}">
        <p15:presenceInfo xmlns:p15="http://schemas.microsoft.com/office/powerpoint/2012/main" userId="S::cholden@wested.org::9af0a607-2dae-4262-9b8c-aceecc182d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6E"/>
    <a:srgbClr val="3A7F32"/>
    <a:srgbClr val="1669C9"/>
    <a:srgbClr val="00FDFF"/>
    <a:srgbClr val="A45B04"/>
    <a:srgbClr val="009193"/>
    <a:srgbClr val="FFFFFF"/>
    <a:srgbClr val="A35A00"/>
    <a:srgbClr val="AB7942"/>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807" autoAdjust="0"/>
  </p:normalViewPr>
  <p:slideViewPr>
    <p:cSldViewPr snapToGrid="0" snapToObjects="1">
      <p:cViewPr varScale="1">
        <p:scale>
          <a:sx n="35" d="100"/>
          <a:sy n="35" d="100"/>
        </p:scale>
        <p:origin x="2112"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200" d="100"/>
          <a:sy n="200" d="100"/>
        </p:scale>
        <p:origin x="208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F771A-00E4-6147-9B53-AA78B49EDA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233072-9DFF-CB43-82AB-12C79EEB7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BA66DC-B931-A049-9B2B-6A3FA4616905}" type="datetimeFigureOut">
              <a:rPr lang="en-US" smtClean="0"/>
              <a:t>3/31/2021</a:t>
            </a:fld>
            <a:endParaRPr lang="en-US"/>
          </a:p>
        </p:txBody>
      </p:sp>
      <p:sp>
        <p:nvSpPr>
          <p:cNvPr id="4" name="Footer Placeholder 3">
            <a:extLst>
              <a:ext uri="{FF2B5EF4-FFF2-40B4-BE49-F238E27FC236}">
                <a16:creationId xmlns:a16="http://schemas.microsoft.com/office/drawing/2014/main" id="{FE4F79E9-B5C2-6247-B171-A90C5D97F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EFAB3F-F329-954D-82CF-CED92493A5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75742-E9D9-CE42-BA17-3D7C14A814E2}" type="slidenum">
              <a:rPr lang="en-US" smtClean="0"/>
              <a:t>‹#›</a:t>
            </a:fld>
            <a:endParaRPr lang="en-US"/>
          </a:p>
        </p:txBody>
      </p:sp>
    </p:spTree>
    <p:extLst>
      <p:ext uri="{BB962C8B-B14F-4D97-AF65-F5344CB8AC3E}">
        <p14:creationId xmlns:p14="http://schemas.microsoft.com/office/powerpoint/2010/main" val="190553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470C9-5AA7-544E-A9DA-B641A769C52E}"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5DC6-3276-7043-866B-AAE2820669F7}" type="slidenum">
              <a:rPr lang="en-US" smtClean="0"/>
              <a:t>‹#›</a:t>
            </a:fld>
            <a:endParaRPr lang="en-US"/>
          </a:p>
        </p:txBody>
      </p:sp>
    </p:spTree>
    <p:extLst>
      <p:ext uri="{BB962C8B-B14F-4D97-AF65-F5344CB8AC3E}">
        <p14:creationId xmlns:p14="http://schemas.microsoft.com/office/powerpoint/2010/main" val="93155277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summarizes some of the key findings of the 2017/19 Biennial State of California Healthy Kids Survey, the 17</a:t>
            </a:r>
            <a:r>
              <a:rPr lang="en-US" baseline="30000" dirty="0"/>
              <a:t>th</a:t>
            </a:r>
            <a:r>
              <a:rPr lang="en-US" dirty="0"/>
              <a:t> of the series, part of the California School Climate, Health, and Learning Survey System (CalSCHLS).  We focus on how current results on key indicators compared to the previous survey in 2015/17 but also look at trends since 2011/13.  The full report with all the findings in detail is posted on the </a:t>
            </a:r>
            <a:r>
              <a:rPr lang="en-US" dirty="0" err="1"/>
              <a:t>CalSCHLS</a:t>
            </a:r>
            <a:r>
              <a:rPr lang="en-US" dirty="0"/>
              <a:t> website.  </a:t>
            </a:r>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311780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who experience harassment/bullying at school have consistently been shown to report a wide range of other problems, including lower engagement, connectedness, and mental health.  Bullying has always been highest in middle school, making the rise of three points in 7</a:t>
            </a:r>
            <a:r>
              <a:rPr lang="en-US" baseline="30000" dirty="0"/>
              <a:t>th</a:t>
            </a:r>
            <a:r>
              <a:rPr lang="en-US" dirty="0"/>
              <a:t> grade disconcerting but rates are still lower than in 2011/13 and 2013/15.  In high school, there was little short-term improvement, but more encouraging, current rates are substantially lower than in 2013/15, when they peaked.  This graph shows results for experiencing any harassment in the past 12 months, including for five bias-related reasons (gender, race/ethnicity, religion, sexual orientation, or disability). </a:t>
            </a:r>
          </a:p>
        </p:txBody>
      </p:sp>
      <p:sp>
        <p:nvSpPr>
          <p:cNvPr id="4" name="Slide Number Placeholder 3"/>
          <p:cNvSpPr>
            <a:spLocks noGrp="1"/>
          </p:cNvSpPr>
          <p:nvPr>
            <p:ph type="sldNum" sz="quarter" idx="5"/>
          </p:nvPr>
        </p:nvSpPr>
        <p:spPr/>
        <p:txBody>
          <a:bodyPr/>
          <a:lstStyle/>
          <a:p>
            <a:fld id="{5F085DC6-3276-7043-866B-AAE2820669F7}" type="slidenum">
              <a:rPr lang="en-US" smtClean="0"/>
              <a:t>11</a:t>
            </a:fld>
            <a:endParaRPr lang="en-US" dirty="0"/>
          </a:p>
        </p:txBody>
      </p:sp>
    </p:spTree>
    <p:extLst>
      <p:ext uri="{BB962C8B-B14F-4D97-AF65-F5344CB8AC3E}">
        <p14:creationId xmlns:p14="http://schemas.microsoft.com/office/powerpoint/2010/main" val="428049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complex question:  “</a:t>
            </a:r>
            <a:r>
              <a:rPr lang="en-US" sz="2400" kern="1200" dirty="0">
                <a:solidFill>
                  <a:schemeClr val="tx1"/>
                </a:solidFill>
                <a:effectLst/>
                <a:latin typeface="+mn-lt"/>
                <a:ea typeface="+mn-ea"/>
                <a:cs typeface="+mn-cs"/>
              </a:rPr>
              <a:t>During the past 12 months, did you ever feel so sad or hopeless almost every day for two weeks or more that you stopped doing some usual activities?”  But we have found that it is a marker for a wide range of problems among youth.</a:t>
            </a:r>
            <a:r>
              <a:rPr lang="en-US" dirty="0">
                <a:effectLst/>
              </a:rPr>
              <a:t> </a:t>
            </a:r>
            <a:endParaRPr lang="en-US" dirty="0"/>
          </a:p>
          <a:p>
            <a:endParaRPr lang="en-US" dirty="0"/>
          </a:p>
          <a:p>
            <a:r>
              <a:rPr lang="en-US" dirty="0"/>
              <a:t>Also, among most disappointing results (along with perceived school safety)</a:t>
            </a:r>
          </a:p>
          <a:p>
            <a:pPr marL="365760" lvl="0" indent="-182880">
              <a:buFont typeface="Arial" panose="020B0604020202020204" pitchFamily="34" charset="0"/>
              <a:buChar char="•"/>
            </a:pPr>
            <a:r>
              <a:rPr lang="en-US" dirty="0"/>
              <a:t>Chronic, debilitating </a:t>
            </a:r>
            <a:r>
              <a:rPr lang="en-US" b="1" i="1" dirty="0"/>
              <a:t>sadness/hopelessness</a:t>
            </a:r>
            <a:r>
              <a:rPr lang="en-US" i="1" dirty="0"/>
              <a:t> </a:t>
            </a:r>
            <a:r>
              <a:rPr lang="en-US" dirty="0"/>
              <a:t>rose in all grades (3-6 points) to 30%, 33%, &amp; 37%.</a:t>
            </a:r>
          </a:p>
          <a:p>
            <a:pPr marL="914400" lvl="2" indent="-182880">
              <a:buFont typeface="Wingdings" panose="05000000000000000000" pitchFamily="2" charset="2"/>
              <a:buChar char="Ø"/>
            </a:pPr>
            <a:r>
              <a:rPr lang="en-US" dirty="0"/>
              <a:t>Highest levels reported in the past six years and reverse small improvements that occurred in 2015/17</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13</a:t>
            </a:fld>
            <a:endParaRPr lang="en-US"/>
          </a:p>
        </p:txBody>
      </p:sp>
    </p:spTree>
    <p:extLst>
      <p:ext uri="{BB962C8B-B14F-4D97-AF65-F5344CB8AC3E}">
        <p14:creationId xmlns:p14="http://schemas.microsoft.com/office/powerpoint/2010/main" val="324557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change in suicide ideation, in contrast to a notable decline in 2015/17.</a:t>
            </a:r>
          </a:p>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a:p>
            <a:pPr marL="0" marR="0" lvl="0" indent="0" algn="l" defTabSz="1828891" rtl="0" eaLnBrk="1" fontAlgn="auto" latinLnBrk="0" hangingPunct="1">
              <a:lnSpc>
                <a:spcPct val="100000"/>
              </a:lnSpc>
              <a:spcBef>
                <a:spcPts val="0"/>
              </a:spcBef>
              <a:spcAft>
                <a:spcPts val="0"/>
              </a:spcAft>
              <a:buClrTx/>
              <a:buSzTx/>
              <a:buFontTx/>
              <a:buNone/>
              <a:tabLst/>
              <a:defRPr/>
            </a:pPr>
            <a:r>
              <a:rPr lang="en-US" dirty="0"/>
              <a:t>Among high school students, </a:t>
            </a:r>
            <a:r>
              <a:rPr lang="en-US" b="1" i="1" dirty="0"/>
              <a:t>contemplating suicide</a:t>
            </a:r>
            <a:r>
              <a:rPr lang="en-US" i="1" dirty="0"/>
              <a:t> </a:t>
            </a:r>
            <a:r>
              <a:rPr lang="en-US" dirty="0"/>
              <a:t>held steady at 16%/17% (even increasing one point in 11</a:t>
            </a:r>
            <a:r>
              <a:rPr lang="en-US" baseline="30000" dirty="0"/>
              <a:t>th</a:t>
            </a:r>
            <a:r>
              <a:rPr lang="en-US" dirty="0"/>
              <a:t>).</a:t>
            </a:r>
            <a:endParaRPr lang="en-US" sz="3600" dirty="0">
              <a:latin typeface="+mn-lt"/>
              <a:cs typeface="Arial"/>
            </a:endParaRP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14</a:t>
            </a:fld>
            <a:endParaRPr lang="en-US"/>
          </a:p>
        </p:txBody>
      </p:sp>
    </p:spTree>
    <p:extLst>
      <p:ext uri="{BB962C8B-B14F-4D97-AF65-F5344CB8AC3E}">
        <p14:creationId xmlns:p14="http://schemas.microsoft.com/office/powerpoint/2010/main" val="224546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one of the main risk behaviors assessed by the CHKS that these developmental supports can help reduce:  AOD use</a:t>
            </a:r>
          </a:p>
        </p:txBody>
      </p:sp>
      <p:sp>
        <p:nvSpPr>
          <p:cNvPr id="4" name="Slide Number Placeholder 3"/>
          <p:cNvSpPr>
            <a:spLocks noGrp="1"/>
          </p:cNvSpPr>
          <p:nvPr>
            <p:ph type="sldNum" sz="quarter" idx="5"/>
          </p:nvPr>
        </p:nvSpPr>
        <p:spPr/>
        <p:txBody>
          <a:bodyPr/>
          <a:lstStyle/>
          <a:p>
            <a:fld id="{5C38EFC8-B19E-CD4E-BCE4-E1432C9F4906}" type="slidenum">
              <a:rPr lang="en-US" smtClean="0"/>
              <a:pPr/>
              <a:t>15</a:t>
            </a:fld>
            <a:endParaRPr lang="en-US" dirty="0"/>
          </a:p>
        </p:txBody>
      </p:sp>
    </p:spTree>
    <p:extLst>
      <p:ext uri="{BB962C8B-B14F-4D97-AF65-F5344CB8AC3E}">
        <p14:creationId xmlns:p14="http://schemas.microsoft.com/office/powerpoint/2010/main" val="82184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let’s look at how the level of use in the past 30 days varies across substance use categories and grades.</a:t>
            </a:r>
          </a:p>
          <a:p>
            <a:r>
              <a:rPr lang="en-US" dirty="0"/>
              <a:t>AOD use between 7</a:t>
            </a:r>
            <a:r>
              <a:rPr lang="en-US" baseline="30000" dirty="0"/>
              <a:t>th</a:t>
            </a:r>
            <a:r>
              <a:rPr lang="en-US" dirty="0"/>
              <a:t> and 11</a:t>
            </a:r>
            <a:r>
              <a:rPr lang="en-US" baseline="30000" dirty="0"/>
              <a:t>th</a:t>
            </a:r>
            <a:r>
              <a:rPr lang="en-US" dirty="0"/>
              <a:t> grades increases by a factor of 3-4 points.</a:t>
            </a:r>
          </a:p>
          <a:p>
            <a:r>
              <a:rPr lang="en-US" dirty="0"/>
              <a:t>Alcohol use still fuels the level of overall AOD use but use of marijuana is now equal, for the first time, and use of any drug is even slightly higher.</a:t>
            </a:r>
          </a:p>
          <a:p>
            <a:r>
              <a:rPr lang="en-US" dirty="0"/>
              <a:t>About half of seniors who drank alcohol engaged in binge drinking (5 or more drinks in a row in a single setting).</a:t>
            </a:r>
          </a:p>
          <a:p>
            <a:r>
              <a:rPr lang="en-US" dirty="0"/>
              <a:t>Cigarette smoking is reported by only 2% of 11</a:t>
            </a:r>
            <a:r>
              <a:rPr lang="en-US" baseline="30000" dirty="0"/>
              <a:t>th</a:t>
            </a:r>
            <a:r>
              <a:rPr lang="en-US" dirty="0"/>
              <a:t> graders,.   </a:t>
            </a:r>
          </a:p>
        </p:txBody>
      </p:sp>
      <p:sp>
        <p:nvSpPr>
          <p:cNvPr id="4" name="Slide Number Placeholder 3"/>
          <p:cNvSpPr>
            <a:spLocks noGrp="1"/>
          </p:cNvSpPr>
          <p:nvPr>
            <p:ph type="sldNum" sz="quarter" idx="10"/>
          </p:nvPr>
        </p:nvSpPr>
        <p:spPr/>
        <p:txBody>
          <a:bodyPr/>
          <a:lstStyle/>
          <a:p>
            <a:fld id="{5C38EFC8-B19E-CD4E-BCE4-E1432C9F4906}" type="slidenum">
              <a:rPr lang="en-US" smtClean="0"/>
              <a:pPr/>
              <a:t>16</a:t>
            </a:fld>
            <a:endParaRPr lang="en-US" dirty="0"/>
          </a:p>
        </p:txBody>
      </p:sp>
    </p:spTree>
    <p:extLst>
      <p:ext uri="{BB962C8B-B14F-4D97-AF65-F5344CB8AC3E}">
        <p14:creationId xmlns:p14="http://schemas.microsoft.com/office/powerpoint/2010/main" val="83160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seven indications of risky patterns of use.  Currently it appears that from 10% to 14% of seniors are heavily involved in substance use and at high risk of problems and in need of assistance.  </a:t>
            </a:r>
          </a:p>
          <a:p>
            <a:r>
              <a:rPr lang="en-US" dirty="0"/>
              <a:t>Half of current binge drinkers and marijuana users are using on 3 or more of the past 30 days, an indication of weekly use.</a:t>
            </a:r>
          </a:p>
        </p:txBody>
      </p:sp>
      <p:sp>
        <p:nvSpPr>
          <p:cNvPr id="4" name="Slide Number Placeholder 3"/>
          <p:cNvSpPr>
            <a:spLocks noGrp="1"/>
          </p:cNvSpPr>
          <p:nvPr>
            <p:ph type="sldNum" sz="quarter" idx="10"/>
          </p:nvPr>
        </p:nvSpPr>
        <p:spPr/>
        <p:txBody>
          <a:bodyPr/>
          <a:lstStyle/>
          <a:p>
            <a:fld id="{5C38EFC8-B19E-CD4E-BCE4-E1432C9F4906}" type="slidenum">
              <a:rPr lang="en-US" smtClean="0"/>
              <a:pPr/>
              <a:t>17</a:t>
            </a:fld>
            <a:endParaRPr lang="en-US" dirty="0"/>
          </a:p>
        </p:txBody>
      </p:sp>
    </p:spTree>
    <p:extLst>
      <p:ext uri="{BB962C8B-B14F-4D97-AF65-F5344CB8AC3E}">
        <p14:creationId xmlns:p14="http://schemas.microsoft.com/office/powerpoint/2010/main" val="147414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 in alcohol drinking and cigarette smoking a success story over the past six years.</a:t>
            </a:r>
          </a:p>
        </p:txBody>
      </p:sp>
      <p:sp>
        <p:nvSpPr>
          <p:cNvPr id="4" name="Slide Number Placeholder 3"/>
          <p:cNvSpPr>
            <a:spLocks noGrp="1"/>
          </p:cNvSpPr>
          <p:nvPr>
            <p:ph type="sldNum" sz="quarter" idx="5"/>
          </p:nvPr>
        </p:nvSpPr>
        <p:spPr/>
        <p:txBody>
          <a:bodyPr/>
          <a:lstStyle/>
          <a:p>
            <a:fld id="{5C38EFC8-B19E-CD4E-BCE4-E1432C9F4906}" type="slidenum">
              <a:rPr lang="en-US" smtClean="0"/>
              <a:pPr/>
              <a:t>18</a:t>
            </a:fld>
            <a:endParaRPr lang="en-US" dirty="0"/>
          </a:p>
        </p:txBody>
      </p:sp>
    </p:spTree>
    <p:extLst>
      <p:ext uri="{BB962C8B-B14F-4D97-AF65-F5344CB8AC3E}">
        <p14:creationId xmlns:p14="http://schemas.microsoft.com/office/powerpoint/2010/main" val="231069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use since 2011/13 has dropped by half in high school grades and almost two-thirds in 7</a:t>
            </a:r>
            <a:r>
              <a:rPr lang="en-US" baseline="30000" dirty="0"/>
              <a:t>th</a:t>
            </a:r>
            <a:r>
              <a:rPr lang="en-US" dirty="0"/>
              <a:t> grade.</a:t>
            </a:r>
          </a:p>
        </p:txBody>
      </p:sp>
      <p:sp>
        <p:nvSpPr>
          <p:cNvPr id="4" name="Slide Number Placeholder 3"/>
          <p:cNvSpPr>
            <a:spLocks noGrp="1"/>
          </p:cNvSpPr>
          <p:nvPr>
            <p:ph type="sldNum" sz="quarter" idx="5"/>
          </p:nvPr>
        </p:nvSpPr>
        <p:spPr/>
        <p:txBody>
          <a:bodyPr/>
          <a:lstStyle/>
          <a:p>
            <a:fld id="{5C38EFC8-B19E-CD4E-BCE4-E1432C9F4906}" type="slidenum">
              <a:rPr lang="en-US" smtClean="0"/>
              <a:pPr/>
              <a:t>19</a:t>
            </a:fld>
            <a:endParaRPr lang="en-US" dirty="0"/>
          </a:p>
        </p:txBody>
      </p:sp>
    </p:spTree>
    <p:extLst>
      <p:ext uri="{BB962C8B-B14F-4D97-AF65-F5344CB8AC3E}">
        <p14:creationId xmlns:p14="http://schemas.microsoft.com/office/powerpoint/2010/main" val="80591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even bigger, consistent declines in binge drinking (consuming 5 or more drinks in a row in a single setting).  This is another very positive trend.  Compared to six years ago (2011/13), it is less than half in 11</a:t>
            </a:r>
            <a:r>
              <a:rPr lang="en-US" baseline="30000" dirty="0"/>
              <a:t>th</a:t>
            </a:r>
            <a:r>
              <a:rPr lang="en-US" dirty="0"/>
              <a:t> grade and almost two-thirds lower in 9</a:t>
            </a:r>
            <a:r>
              <a:rPr lang="en-US" baseline="30000" dirty="0"/>
              <a:t>th</a:t>
            </a:r>
            <a:r>
              <a:rPr lang="en-US" dirty="0"/>
              <a:t>.  Down to negligible levels in 7</a:t>
            </a:r>
            <a:r>
              <a:rPr lang="en-US" baseline="30000" dirty="0"/>
              <a:t>th</a:t>
            </a:r>
            <a:r>
              <a:rPr lang="en-US" dirty="0"/>
              <a:t>.</a:t>
            </a:r>
          </a:p>
        </p:txBody>
      </p:sp>
      <p:sp>
        <p:nvSpPr>
          <p:cNvPr id="4" name="Slide Number Placeholder 3"/>
          <p:cNvSpPr>
            <a:spLocks noGrp="1"/>
          </p:cNvSpPr>
          <p:nvPr>
            <p:ph type="sldNum" sz="quarter" idx="5"/>
          </p:nvPr>
        </p:nvSpPr>
        <p:spPr/>
        <p:txBody>
          <a:bodyPr/>
          <a:lstStyle/>
          <a:p>
            <a:fld id="{5C38EFC8-B19E-CD4E-BCE4-E1432C9F4906}" type="slidenum">
              <a:rPr lang="en-US" smtClean="0"/>
              <a:pPr/>
              <a:t>20</a:t>
            </a:fld>
            <a:endParaRPr lang="en-US" dirty="0"/>
          </a:p>
        </p:txBody>
      </p:sp>
    </p:spTree>
    <p:extLst>
      <p:ext uri="{BB962C8B-B14F-4D97-AF65-F5344CB8AC3E}">
        <p14:creationId xmlns:p14="http://schemas.microsoft.com/office/powerpoint/2010/main" val="415715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Current trends for marijuana are different.  Between 2011/13 and 2015/17, it also looked that we were succeeding in reducing marijuana use, but these declines ended in 2019/20.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Leveled off in high school and even increased two points in 7th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Current use</a:t>
            </a:r>
            <a:r>
              <a:rPr lang="en-US" dirty="0"/>
              <a:t> level at 4%, 10%, and 16%, the same level as current use of alcohol for the first time in the history of the survey.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Moreover, use at school in the past 30 days increased slightly in all grades (by about one point), ending the previous declining trend.</a:t>
            </a:r>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21</a:t>
            </a:fld>
            <a:endParaRPr lang="en-US" dirty="0"/>
          </a:p>
        </p:txBody>
      </p:sp>
    </p:spTree>
    <p:extLst>
      <p:ext uri="{BB962C8B-B14F-4D97-AF65-F5344CB8AC3E}">
        <p14:creationId xmlns:p14="http://schemas.microsoft.com/office/powerpoint/2010/main" val="102550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will show, the results across these topics were mixed:</a:t>
            </a:r>
          </a:p>
          <a:p>
            <a:pPr marL="342900" indent="-342900">
              <a:buFont typeface="Arial" panose="020B0604020202020204" pitchFamily="34" charset="0"/>
              <a:buChar char="•"/>
            </a:pPr>
            <a:r>
              <a:rPr lang="en-US" dirty="0"/>
              <a:t>Improvements in school attendance BUT little progress in improving school climate</a:t>
            </a:r>
          </a:p>
          <a:p>
            <a:pPr marL="342900" indent="-342900">
              <a:buFont typeface="Arial" panose="020B0604020202020204" pitchFamily="34" charset="0"/>
              <a:buChar char="•"/>
            </a:pPr>
            <a:r>
              <a:rPr lang="en-US" dirty="0"/>
              <a:t>Big, long-term reductions in alcohol and tobacco use</a:t>
            </a:r>
          </a:p>
          <a:p>
            <a:pPr marL="342900" indent="-342900">
              <a:buFont typeface="Arial" panose="020B0604020202020204" pitchFamily="34" charset="0"/>
              <a:buChar char="•"/>
            </a:pPr>
            <a:r>
              <a:rPr lang="en-US" dirty="0"/>
              <a:t>BUT worrisome current results for marijuana use and vaping</a:t>
            </a:r>
          </a:p>
          <a:p>
            <a:pPr marL="342900" indent="-342900">
              <a:buFont typeface="Arial" panose="020B0604020202020204" pitchFamily="34" charset="0"/>
              <a:buChar char="•"/>
            </a:pPr>
            <a:r>
              <a:rPr lang="en-US" dirty="0"/>
              <a:t>As well as for mental health indicators</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250240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Interpreting the meaning of this change in the data is complicated by a change in the item wording, from asking just about marijuana smoking to asking about consuming through vaping devices (e-cigarettes) or oral ingestion of edibles.  It might be expected that making the question more specific about multiple methods of use would lead to higher prevalence rates.  This suggests previous declines during the period when these alternatives have become more common, were underestimates and that current wording is giving us more accurate prevalence rates.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But results on several questions assessing factors that typically influence use trends — perceived harm, use disapproval, and perceived availability — are consistent with there occurring an uptick in use.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New data on two new alternative modes of administration — by vaping and eating or drinking edibles — suggests they may also be playing a role in this change.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E-cigarettes were introduced in the US in 2007 but modern vaping devices developed around the end of the first decade, leading us to ask about vaping in 2013, and their popularity growing with introduction of JUULs in 2015.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availability of edibles also expanded following legalization of medical marijuana use in 1996 and especially after adult recreational use legalized beginning in 2012 in Colorado and Washington and then in California in November 2016.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22</a:t>
            </a:fld>
            <a:endParaRPr lang="en-US" dirty="0"/>
          </a:p>
        </p:txBody>
      </p:sp>
    </p:spTree>
    <p:extLst>
      <p:ext uri="{BB962C8B-B14F-4D97-AF65-F5344CB8AC3E}">
        <p14:creationId xmlns:p14="http://schemas.microsoft.com/office/powerpoint/2010/main" val="2836502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has perceived harm weakened but there are some interesting differences between alcohol and marijuana use by grade.  Perceived great harm is higher for daily marijuana use than for binge drinking in grades 7 and 9, but whereas it increases for binge drinking with grade, it decreases between 9</a:t>
            </a:r>
            <a:r>
              <a:rPr lang="en-US" baseline="30000" dirty="0"/>
              <a:t>th</a:t>
            </a:r>
            <a:r>
              <a:rPr lang="en-US" dirty="0"/>
              <a:t> and 11</a:t>
            </a:r>
            <a:r>
              <a:rPr lang="en-US" baseline="30000" dirty="0"/>
              <a:t>th</a:t>
            </a:r>
            <a:r>
              <a:rPr lang="en-US" dirty="0"/>
              <a:t> grade for daily marijuana use, to be reported by less than half of students.  </a:t>
            </a:r>
          </a:p>
        </p:txBody>
      </p:sp>
      <p:sp>
        <p:nvSpPr>
          <p:cNvPr id="4" name="Slide Number Placeholder 3"/>
          <p:cNvSpPr>
            <a:spLocks noGrp="1"/>
          </p:cNvSpPr>
          <p:nvPr>
            <p:ph type="sldNum" sz="quarter" idx="5"/>
          </p:nvPr>
        </p:nvSpPr>
        <p:spPr/>
        <p:txBody>
          <a:bodyPr/>
          <a:lstStyle/>
          <a:p>
            <a:fld id="{5C38EFC8-B19E-CD4E-BCE4-E1432C9F4906}" type="slidenum">
              <a:rPr lang="en-US" smtClean="0"/>
              <a:pPr/>
              <a:t>23</a:t>
            </a:fld>
            <a:endParaRPr lang="en-US" dirty="0"/>
          </a:p>
        </p:txBody>
      </p:sp>
    </p:spTree>
    <p:extLst>
      <p:ext uri="{BB962C8B-B14F-4D97-AF65-F5344CB8AC3E}">
        <p14:creationId xmlns:p14="http://schemas.microsoft.com/office/powerpoint/2010/main" val="49619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pronounced reduction in strong disapproval of marijuana experimentation (trying once or twice) occurred: to 56%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34% in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only 23% in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(declines of ten, seven, and four points, respectively). </a:t>
            </a:r>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24</a:t>
            </a:fld>
            <a:endParaRPr lang="en-US" dirty="0"/>
          </a:p>
        </p:txBody>
      </p:sp>
    </p:spTree>
    <p:extLst>
      <p:ext uri="{BB962C8B-B14F-4D97-AF65-F5344CB8AC3E}">
        <p14:creationId xmlns:p14="http://schemas.microsoft.com/office/powerpoint/2010/main" val="426637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percentages that reported ever smoking, vaping, or ingesting marijuana (ever).  The similarity in percentages illustrates how diverse the use of marijuana has become.  Indeed, 7</a:t>
            </a:r>
            <a:r>
              <a:rPr lang="en-US" baseline="30000" dirty="0"/>
              <a:t>th</a:t>
            </a:r>
            <a:r>
              <a:rPr lang="en-US" dirty="0"/>
              <a:t> and 9</a:t>
            </a:r>
            <a:r>
              <a:rPr lang="en-US" baseline="30000" dirty="0"/>
              <a:t>th</a:t>
            </a:r>
            <a:r>
              <a:rPr lang="en-US" dirty="0"/>
              <a:t> graders are about as equally likely to have smoked as vaped marijuana and by 11</a:t>
            </a:r>
            <a:r>
              <a:rPr lang="en-US" baseline="30000" dirty="0"/>
              <a:t>th</a:t>
            </a:r>
            <a:r>
              <a:rPr lang="en-US" dirty="0"/>
              <a:t> grade, around a fifth of students have both vaped and ingested.  Moreover, 7% of 9</a:t>
            </a:r>
            <a:r>
              <a:rPr lang="en-US" baseline="30000" dirty="0"/>
              <a:t>th</a:t>
            </a:r>
            <a:r>
              <a:rPr lang="en-US" dirty="0"/>
              <a:t> graders and 13% of 11</a:t>
            </a:r>
            <a:r>
              <a:rPr lang="en-US" baseline="30000" dirty="0"/>
              <a:t>th</a:t>
            </a:r>
            <a:r>
              <a:rPr lang="en-US" dirty="0"/>
              <a:t> have used all three modes, about half the percentage of all lifetime users.  </a:t>
            </a:r>
          </a:p>
          <a:p>
            <a:r>
              <a:rPr lang="en-US" dirty="0"/>
              <a:t>Research shows among the reasons for the popularity of </a:t>
            </a:r>
            <a:r>
              <a:rPr lang="en-US" dirty="0" err="1"/>
              <a:t>noncombustibles</a:t>
            </a:r>
            <a:r>
              <a:rPr lang="en-US" dirty="0"/>
              <a:t> is that they have a reputation for being safer and healthier than smoking marijuana, although research links them to more frequent use and numerous adverse effects, including overdoses, due partly to issues with potency and quality.  Another reason for their popularity:  their use is less detectible, especially the use of edibles.</a:t>
            </a:r>
          </a:p>
          <a:p>
            <a:r>
              <a:rPr lang="en-US" dirty="0"/>
              <a:t>This rise in vaping/eating may be one of the factors that account for the rise in marijuana use on school property.</a:t>
            </a:r>
          </a:p>
        </p:txBody>
      </p:sp>
      <p:sp>
        <p:nvSpPr>
          <p:cNvPr id="4" name="Slide Number Placeholder 3"/>
          <p:cNvSpPr>
            <a:spLocks noGrp="1"/>
          </p:cNvSpPr>
          <p:nvPr>
            <p:ph type="sldNum" sz="quarter" idx="5"/>
          </p:nvPr>
        </p:nvSpPr>
        <p:spPr/>
        <p:txBody>
          <a:bodyPr/>
          <a:lstStyle/>
          <a:p>
            <a:fld id="{5F085DC6-3276-7043-866B-AAE2820669F7}" type="slidenum">
              <a:rPr lang="en-US" smtClean="0"/>
              <a:t>25</a:t>
            </a:fld>
            <a:endParaRPr lang="en-US"/>
          </a:p>
        </p:txBody>
      </p:sp>
    </p:spTree>
    <p:extLst>
      <p:ext uri="{BB962C8B-B14F-4D97-AF65-F5344CB8AC3E}">
        <p14:creationId xmlns:p14="http://schemas.microsoft.com/office/powerpoint/2010/main" val="282648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t>Another long-term success story documented by the survey has been the pronounced decline in cigarette smoking.</a:t>
            </a:r>
          </a:p>
          <a:p>
            <a:pPr marL="0" indent="0">
              <a:buFontTx/>
              <a:buNone/>
            </a:pPr>
            <a:endParaRPr lang="en-US" b="0" i="0" dirty="0"/>
          </a:p>
          <a:p>
            <a:pPr marL="0" indent="0">
              <a:buFontTx/>
              <a:buNone/>
            </a:pPr>
            <a:r>
              <a:rPr lang="en-US" b="0" i="0" dirty="0"/>
              <a:t>Since 2011/13, current use is down 6 points in 9</a:t>
            </a:r>
            <a:r>
              <a:rPr lang="en-US" b="0" i="0" baseline="30000" dirty="0"/>
              <a:t>th</a:t>
            </a:r>
            <a:r>
              <a:rPr lang="en-US" b="0" i="0" dirty="0"/>
              <a:t> grade and 10 in 11</a:t>
            </a:r>
            <a:r>
              <a:rPr lang="en-US" b="0" i="0" baseline="30000" dirty="0"/>
              <a:t>th</a:t>
            </a:r>
            <a:r>
              <a:rPr lang="en-US" b="0" i="0" dirty="0"/>
              <a:t>.  It is now only 2% among high school students.</a:t>
            </a:r>
          </a:p>
          <a:p>
            <a:pPr marL="0" indent="0">
              <a:buFontTx/>
              <a:buNone/>
            </a:pPr>
            <a:endParaRPr lang="en-US" b="0" i="0" dirty="0"/>
          </a:p>
          <a:p>
            <a:pPr marL="0" indent="0">
              <a:buFontTx/>
              <a:buNone/>
            </a:pPr>
            <a:r>
              <a:rPr lang="en-US" b="0" i="0" dirty="0"/>
              <a:t>Lifetime </a:t>
            </a:r>
            <a:r>
              <a:rPr lang="en-US" dirty="0"/>
              <a:t>(ever) smoking a whole cigarette declined in high school to 5% and 8% (down 2 &amp; 4 points).</a:t>
            </a:r>
          </a:p>
          <a:p>
            <a:pPr marL="914400" lvl="2"/>
            <a:r>
              <a:rPr lang="en-US" dirty="0"/>
              <a:t>Continues pronounced declining trend since 2011/13, by over two-thirds among 11</a:t>
            </a:r>
            <a:r>
              <a:rPr lang="en-US" baseline="30000" dirty="0"/>
              <a:t>th</a:t>
            </a:r>
            <a:r>
              <a:rPr lang="en-US" dirty="0"/>
              <a:t> graders (18 points).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26</a:t>
            </a:fld>
            <a:endParaRPr lang="en-US"/>
          </a:p>
        </p:txBody>
      </p:sp>
    </p:spTree>
    <p:extLst>
      <p:ext uri="{BB962C8B-B14F-4D97-AF65-F5344CB8AC3E}">
        <p14:creationId xmlns:p14="http://schemas.microsoft.com/office/powerpoint/2010/main" val="40023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declines in use, perceived availability has declined and perceived harm for occasional use is now higher than for marijuana.</a:t>
            </a:r>
          </a:p>
        </p:txBody>
      </p:sp>
      <p:sp>
        <p:nvSpPr>
          <p:cNvPr id="4" name="Slide Number Placeholder 3"/>
          <p:cNvSpPr>
            <a:spLocks noGrp="1"/>
          </p:cNvSpPr>
          <p:nvPr>
            <p:ph type="sldNum" sz="quarter" idx="5"/>
          </p:nvPr>
        </p:nvSpPr>
        <p:spPr/>
        <p:txBody>
          <a:bodyPr/>
          <a:lstStyle/>
          <a:p>
            <a:fld id="{5C38EFC8-B19E-CD4E-BCE4-E1432C9F4906}" type="slidenum">
              <a:rPr lang="en-US" smtClean="0"/>
              <a:pPr/>
              <a:t>27</a:t>
            </a:fld>
            <a:endParaRPr lang="en-US" dirty="0"/>
          </a:p>
        </p:txBody>
      </p:sp>
    </p:spTree>
    <p:extLst>
      <p:ext uri="{BB962C8B-B14F-4D97-AF65-F5344CB8AC3E}">
        <p14:creationId xmlns:p14="http://schemas.microsoft.com/office/powerpoint/2010/main" val="3716288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The </a:t>
            </a:r>
            <a:r>
              <a:rPr lang="en-US" b="1" dirty="0"/>
              <a:t>lifetime vaping</a:t>
            </a:r>
            <a:r>
              <a:rPr lang="en-US" dirty="0"/>
              <a:t> was reported by 9% of 7</a:t>
            </a:r>
            <a:r>
              <a:rPr lang="en-US" baseline="30000" dirty="0"/>
              <a:t>th</a:t>
            </a:r>
            <a:r>
              <a:rPr lang="en-US" dirty="0"/>
              <a:t> graders, 18% of 9</a:t>
            </a:r>
            <a:r>
              <a:rPr lang="en-US" baseline="30000" dirty="0"/>
              <a:t>th</a:t>
            </a:r>
            <a:r>
              <a:rPr lang="en-US" dirty="0"/>
              <a:t>, and 26% of 11</a:t>
            </a:r>
            <a:r>
              <a:rPr lang="en-US" baseline="30000" dirty="0"/>
              <a:t>th</a:t>
            </a:r>
            <a:r>
              <a:rPr lang="en-US" dirty="0"/>
              <a:t> graders, declines of 5 and 3 points in the lower grades but level in 11</a:t>
            </a:r>
            <a:r>
              <a:rPr lang="en-US" baseline="30000" dirty="0"/>
              <a:t>th</a:t>
            </a:r>
            <a:r>
              <a:rPr lang="en-US" dirty="0"/>
              <a:t> grade. (Table A7.1) </a:t>
            </a:r>
          </a:p>
          <a:p>
            <a:pPr marL="0" lvl="1"/>
            <a:endParaRPr lang="en-US" b="1" dirty="0"/>
          </a:p>
          <a:p>
            <a:pPr marL="0" lvl="1"/>
            <a:r>
              <a:rPr lang="en-US" b="1" dirty="0"/>
              <a:t>Current vaping</a:t>
            </a:r>
            <a:r>
              <a:rPr lang="en-US" dirty="0"/>
              <a:t> declined across grade levels, dropping from 8% to 3% in 7</a:t>
            </a:r>
            <a:r>
              <a:rPr lang="en-US" baseline="30000" dirty="0"/>
              <a:t>th</a:t>
            </a:r>
            <a:r>
              <a:rPr lang="en-US" dirty="0"/>
              <a:t>, from 13% to 8% in 9</a:t>
            </a:r>
            <a:r>
              <a:rPr lang="en-US" baseline="30000" dirty="0"/>
              <a:t>th</a:t>
            </a:r>
            <a:r>
              <a:rPr lang="en-US" dirty="0"/>
              <a:t>, and from 16% to 10% in 11</a:t>
            </a:r>
            <a:r>
              <a:rPr lang="en-US" baseline="30000" dirty="0"/>
              <a:t>th</a:t>
            </a:r>
            <a:r>
              <a:rPr lang="en-US" dirty="0"/>
              <a:t> grade. (Table A7.1)</a:t>
            </a:r>
          </a:p>
          <a:p>
            <a:pPr marL="0" lvl="1"/>
            <a:endParaRPr lang="en-US" dirty="0"/>
          </a:p>
          <a:p>
            <a:pPr marL="0" lvl="1"/>
            <a:r>
              <a:rPr lang="en-US" dirty="0"/>
              <a:t>Students in all grades are also more likely to vape </a:t>
            </a:r>
            <a:r>
              <a:rPr lang="en-US" b="1" dirty="0"/>
              <a:t>on school property</a:t>
            </a:r>
            <a:r>
              <a:rPr lang="en-US" dirty="0"/>
              <a:t> (2% to 4%) than smoke cigarettes. (1% or less, see Table A7.4)</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28</a:t>
            </a:fld>
            <a:endParaRPr lang="en-US" dirty="0"/>
          </a:p>
        </p:txBody>
      </p:sp>
    </p:spTree>
    <p:extLst>
      <p:ext uri="{BB962C8B-B14F-4D97-AF65-F5344CB8AC3E}">
        <p14:creationId xmlns:p14="http://schemas.microsoft.com/office/powerpoint/2010/main" val="2405271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xfrm>
            <a:off x="960544" y="3474966"/>
            <a:ext cx="7680127" cy="3291114"/>
          </a:xfrm>
          <a:ln>
            <a:solidFill>
              <a:srgbClr val="000000"/>
            </a:solidFill>
          </a:ln>
        </p:spPr>
        <p:txBody>
          <a:bodyPr>
            <a:normAutofit fontScale="62500" lnSpcReduction="20000"/>
          </a:bodyPr>
          <a:lstStyle/>
          <a:p>
            <a:pPr eaLnBrk="1" hangingPunct="1">
              <a:defRPr/>
            </a:pPr>
            <a:r>
              <a:rPr lang="en-US" dirty="0">
                <a:latin typeface="Times" pitchFamily="-105" charset="0"/>
                <a:ea typeface="ＭＳ Ｐゴシック" pitchFamily="-105" charset="-128"/>
                <a:cs typeface="ＭＳ Ｐゴシック" pitchFamily="-105" charset="-128"/>
              </a:rPr>
              <a:t>Here’s a visualization of why these three developmental supports are an important component of a positive school climate that can have multiple benefits as a strategy for promoting learning, social-emotional development, and well-being.  </a:t>
            </a:r>
          </a:p>
          <a:p>
            <a:endParaRPr lang="en-US" dirty="0"/>
          </a:p>
          <a:p>
            <a:r>
              <a:rPr lang="en-US" dirty="0"/>
              <a:t>School climates rich in these three supports have such positive outcomes because they:</a:t>
            </a:r>
            <a:endParaRPr lang="en-US" baseline="0" dirty="0">
              <a:latin typeface="Times" pitchFamily="-105" charset="0"/>
              <a:ea typeface="ＭＳ Ｐゴシック" pitchFamily="-105" charset="-128"/>
              <a:cs typeface="ＭＳ Ｐゴシック" pitchFamily="-105" charset="-128"/>
            </a:endParaRPr>
          </a:p>
          <a:p>
            <a:pPr marL="274320" lvl="1" indent="-182880">
              <a:lnSpc>
                <a:spcPct val="90000"/>
              </a:lnSpc>
              <a:buFont typeface="Arial" panose="020B0604020202020204" pitchFamily="34" charset="0"/>
              <a:buChar char="•"/>
              <a:defRPr/>
            </a:pPr>
            <a:r>
              <a:rPr lang="en-US" dirty="0">
                <a:latin typeface="Times"/>
                <a:cs typeface="Times"/>
              </a:rPr>
              <a:t>Address basic developmental needs that</a:t>
            </a:r>
            <a:r>
              <a:rPr lang="en-US" baseline="0" dirty="0">
                <a:latin typeface="Times"/>
                <a:cs typeface="Times"/>
              </a:rPr>
              <a:t> enable youth to succeed and thrive, such as safety, belonging, respect and mastery;</a:t>
            </a:r>
            <a:endParaRPr lang="en-US" dirty="0">
              <a:latin typeface="Times"/>
              <a:cs typeface="Times"/>
            </a:endParaRPr>
          </a:p>
          <a:p>
            <a:pPr marL="274320" lvl="1" indent="-182880">
              <a:lnSpc>
                <a:spcPct val="90000"/>
              </a:lnSpc>
              <a:buFont typeface="Arial" panose="020B0604020202020204" pitchFamily="34" charset="0"/>
              <a:buChar char="•"/>
              <a:defRPr/>
            </a:pPr>
            <a:r>
              <a:rPr lang="en-US" dirty="0">
                <a:latin typeface="Times"/>
                <a:cs typeface="Times"/>
              </a:rPr>
              <a:t>Naturally help foster the personal strengths or social-emotional competencies (resilience traits) needed to succeed, such as self-efficacy, self-awareness, communication/cooperation, empathy, problem solving, and goals and aspirations; </a:t>
            </a:r>
          </a:p>
          <a:p>
            <a:pPr marL="274320" lvl="1" indent="-182880">
              <a:lnSpc>
                <a:spcPct val="90000"/>
              </a:lnSpc>
              <a:buFont typeface="Arial" panose="020B0604020202020204" pitchFamily="34" charset="0"/>
              <a:buChar char="•"/>
              <a:defRPr/>
            </a:pPr>
            <a:r>
              <a:rPr lang="en-US" dirty="0">
                <a:latin typeface="Times"/>
                <a:cs typeface="Times"/>
              </a:rPr>
              <a:t>Protects (mitigates) against risk, adversity, stress, and other barriers to learning youth may experience;</a:t>
            </a:r>
          </a:p>
          <a:p>
            <a:pPr marL="274320" lvl="1" indent="-182880">
              <a:lnSpc>
                <a:spcPct val="90000"/>
              </a:lnSpc>
              <a:buFont typeface="Arial" panose="020B0604020202020204" pitchFamily="34" charset="0"/>
              <a:buChar char="•"/>
              <a:defRPr/>
            </a:pPr>
            <a:r>
              <a:rPr lang="en-US" dirty="0">
                <a:latin typeface="Times"/>
                <a:cs typeface="Times"/>
              </a:rPr>
              <a:t>Promote school connectedness, a powerful factor in promoting school attendance, performance,  &amp; graduation, as well as improve social, emotional, and behavioral health; </a:t>
            </a:r>
          </a:p>
          <a:p>
            <a:pPr marL="0" lvl="1">
              <a:lnSpc>
                <a:spcPct val="90000"/>
              </a:lnSpc>
              <a:defRPr/>
            </a:pPr>
            <a:r>
              <a:rPr lang="en-US" dirty="0">
                <a:latin typeface="Times"/>
                <a:cs typeface="Times"/>
              </a:rPr>
              <a:t>Thus, improving achievement outcomes as well as a range of positive</a:t>
            </a:r>
            <a:r>
              <a:rPr lang="en-US" baseline="0" dirty="0">
                <a:latin typeface="Times"/>
                <a:cs typeface="Times"/>
              </a:rPr>
              <a:t> health, social, and emotional outcomes, including resilience</a:t>
            </a:r>
            <a:r>
              <a:rPr lang="en-US" dirty="0">
                <a:latin typeface="Times"/>
                <a:cs typeface="Times"/>
              </a:rPr>
              <a:t>.</a:t>
            </a:r>
          </a:p>
          <a:p>
            <a:pPr marL="0" lvl="1">
              <a:defRPr/>
            </a:pPr>
            <a:endParaRPr lang="en-US" dirty="0">
              <a:latin typeface="Times" pitchFamily="-105" charset="0"/>
              <a:ea typeface="ＭＳ Ｐゴシック" pitchFamily="-105" charset="-128"/>
              <a:cs typeface="ＭＳ Ｐゴシック" pitchFamily="-105" charset="-128"/>
            </a:endParaRPr>
          </a:p>
          <a:p>
            <a:pPr marL="0" lvl="1">
              <a:defRPr/>
            </a:pPr>
            <a:r>
              <a:rPr lang="en-US" dirty="0">
                <a:latin typeface="Times" pitchFamily="-105" charset="0"/>
                <a:ea typeface="ＭＳ Ｐゴシック" pitchFamily="-105" charset="-128"/>
                <a:cs typeface="ＭＳ Ｐゴシック" pitchFamily="-105" charset="-128"/>
              </a:rPr>
              <a:t>All school practices, policies, and actions should be examined through the lens of how they help foster (or not) these three developmental supports and how they meet the development needs of youth.</a:t>
            </a:r>
            <a:endParaRPr lang="en-US" dirty="0">
              <a:latin typeface="Times"/>
              <a:ea typeface="Times New Roman" pitchFamily="-105" charset="0"/>
              <a:cs typeface="Times"/>
            </a:endParaRPr>
          </a:p>
          <a:p>
            <a:pPr eaLnBrk="1" hangingPunct="1">
              <a:defRPr/>
            </a:pPr>
            <a:endParaRPr lang="en-US" dirty="0">
              <a:latin typeface="Times"/>
              <a:ea typeface="ＭＳ Ｐゴシック" pitchFamily="-105" charset="-128"/>
              <a:cs typeface="Times"/>
            </a:endParaRPr>
          </a:p>
        </p:txBody>
      </p:sp>
    </p:spTree>
    <p:extLst>
      <p:ext uri="{BB962C8B-B14F-4D97-AF65-F5344CB8AC3E}">
        <p14:creationId xmlns:p14="http://schemas.microsoft.com/office/powerpoint/2010/main" val="232562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has shown that when schools (or families or communities) provide three developmental supports—caring adult relationships, high expectations, and opportunities for meaningful participation—students are more likely to report more positive academic, social-emotional, and health outcomes. Access to these supports are important contributors to a positive school climate. Each of these three supports is measured by the average percentage of students who reported that they experienced these supports (pretty much or very much true) across the three questions in each scale. In all grade levels, no improvements occurred, and levels currently are lower than in 2011/13. Most of the declines occurred in 2013/15. Since then, in high school, the percentages have continued to decline slightly or held steady.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percentages spiked in 2015/17 but dropped as much if not more in 2017/19 to levels below those in 2011/13. (Table A4.5)</a:t>
            </a:r>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32</a:t>
            </a:fld>
            <a:endParaRPr lang="en-US" dirty="0"/>
          </a:p>
        </p:txBody>
      </p:sp>
    </p:spTree>
    <p:extLst>
      <p:ext uri="{BB962C8B-B14F-4D97-AF65-F5344CB8AC3E}">
        <p14:creationId xmlns:p14="http://schemas.microsoft.com/office/powerpoint/2010/main" val="1714994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Caring Adult Relationship</a:t>
            </a:r>
            <a:r>
              <a:rPr lang="en-US" sz="1200" kern="1200" dirty="0">
                <a:solidFill>
                  <a:schemeClr val="tx1"/>
                </a:solidFill>
                <a:effectLst/>
                <a:latin typeface="+mn-lt"/>
                <a:ea typeface="+mn-ea"/>
                <a:cs typeface="+mn-cs"/>
              </a:rPr>
              <a:t>. About six in ten secondary students experienced a caring adult at school. The lowest rate occurred among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(56%, compared to 61%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and 60% in 11th). Among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current percentages are six points lower than in 2011/13. </a:t>
            </a:r>
          </a:p>
          <a:p>
            <a:endParaRPr lang="en-US" dirty="0"/>
          </a:p>
          <a:p>
            <a:r>
              <a:rPr lang="en-US" dirty="0"/>
              <a:t>The scale measures supportive connections with others who serve as prosocial models and support healthy development. </a:t>
            </a:r>
          </a:p>
        </p:txBody>
      </p:sp>
      <p:sp>
        <p:nvSpPr>
          <p:cNvPr id="4" name="Slide Number Placeholder 3"/>
          <p:cNvSpPr>
            <a:spLocks noGrp="1"/>
          </p:cNvSpPr>
          <p:nvPr>
            <p:ph type="sldNum" sz="quarter" idx="5"/>
          </p:nvPr>
        </p:nvSpPr>
        <p:spPr/>
        <p:txBody>
          <a:bodyPr/>
          <a:lstStyle/>
          <a:p>
            <a:fld id="{5C38EFC8-B19E-CD4E-BCE4-E1432C9F4906}" type="slidenum">
              <a:rPr lang="en-US" smtClean="0"/>
              <a:pPr/>
              <a:t>33</a:t>
            </a:fld>
            <a:endParaRPr lang="en-US" dirty="0"/>
          </a:p>
        </p:txBody>
      </p:sp>
    </p:spTree>
    <p:extLst>
      <p:ext uri="{BB962C8B-B14F-4D97-AF65-F5344CB8AC3E}">
        <p14:creationId xmlns:p14="http://schemas.microsoft.com/office/powerpoint/2010/main" val="21403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Placeholder 3"/>
          <p:cNvSpPr>
            <a:spLocks noGrp="1"/>
          </p:cNvSpPr>
          <p:nvPr>
            <p:ph type="body" idx="1"/>
          </p:nvPr>
        </p:nvSpPr>
        <p:spPr bwMode="auto">
          <a:noFill/>
        </p:spPr>
        <p:txBody>
          <a:bodyPr/>
          <a:lstStyle/>
          <a:p>
            <a:pPr eaLnBrk="1" hangingPunct="1">
              <a:spcBef>
                <a:spcPct val="0"/>
              </a:spcBef>
            </a:pPr>
            <a:endParaRPr lang="en-US" sz="2400">
              <a:latin typeface="Arial" pitchFamily="-60" charset="0"/>
            </a:endParaRPr>
          </a:p>
        </p:txBody>
      </p:sp>
    </p:spTree>
    <p:extLst>
      <p:ext uri="{BB962C8B-B14F-4D97-AF65-F5344CB8AC3E}">
        <p14:creationId xmlns:p14="http://schemas.microsoft.com/office/powerpoint/2010/main" val="2940474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Meaningful Participation</a:t>
            </a:r>
            <a:r>
              <a:rPr lang="en-US" sz="1200" kern="1200" dirty="0">
                <a:solidFill>
                  <a:schemeClr val="tx1"/>
                </a:solidFill>
                <a:effectLst/>
                <a:latin typeface="+mn-lt"/>
                <a:ea typeface="+mn-ea"/>
                <a:cs typeface="+mn-cs"/>
              </a:rPr>
              <a:t>. Approximately one-third of students in all three grades experienced opportunities for meaningful participation, with the highest agreement rate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at 36%, compared to 33% in the high school grades. This is the smallest difference across grades of all three of these indicators. As with the other developmental supports, current levels are lower than in 2011/13 and are also lower in all grades than in 2015/17, by seven points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(because of the previous spike), two points in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three points in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Scale measures </a:t>
            </a:r>
            <a:r>
              <a:rPr lang="en-US" sz="1200" u="sng" kern="1200" dirty="0">
                <a:solidFill>
                  <a:schemeClr val="tx1"/>
                </a:solidFill>
                <a:effectLst/>
                <a:latin typeface="+mn-lt"/>
                <a:ea typeface="+mn-ea"/>
                <a:cs typeface="+mn-cs"/>
              </a:rPr>
              <a:t>involvement</a:t>
            </a:r>
            <a:r>
              <a:rPr lang="en-US" sz="1200" kern="1200" dirty="0">
                <a:solidFill>
                  <a:schemeClr val="tx1"/>
                </a:solidFill>
                <a:effectLst/>
                <a:latin typeface="+mn-lt"/>
                <a:ea typeface="+mn-ea"/>
                <a:cs typeface="+mn-cs"/>
              </a:rPr>
              <a:t> in relevant, engaging, and interesting activities – including opportunities for responsibility, contribution, and decision-making.</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34</a:t>
            </a:fld>
            <a:endParaRPr lang="en-US" dirty="0"/>
          </a:p>
        </p:txBody>
      </p:sp>
    </p:spTree>
    <p:extLst>
      <p:ext uri="{BB962C8B-B14F-4D97-AF65-F5344CB8AC3E}">
        <p14:creationId xmlns:p14="http://schemas.microsoft.com/office/powerpoint/2010/main" val="4139005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85DC6-3276-7043-866B-AAE2820669F7}" type="slidenum">
              <a:rPr lang="en-US" smtClean="0"/>
              <a:t>35</a:t>
            </a:fld>
            <a:endParaRPr lang="en-US"/>
          </a:p>
        </p:txBody>
      </p:sp>
    </p:spTree>
    <p:extLst>
      <p:ext uri="{BB962C8B-B14F-4D97-AF65-F5344CB8AC3E}">
        <p14:creationId xmlns:p14="http://schemas.microsoft.com/office/powerpoint/2010/main" val="4088955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screenshot showing use of the Dashboard to examine State CHKS chronic sadness results by grade and gender.  You can see the list of all the demographic variables that can be analyzed.</a:t>
            </a:r>
          </a:p>
        </p:txBody>
      </p:sp>
      <p:sp>
        <p:nvSpPr>
          <p:cNvPr id="4" name="Slide Number Placeholder 3"/>
          <p:cNvSpPr>
            <a:spLocks noGrp="1"/>
          </p:cNvSpPr>
          <p:nvPr>
            <p:ph type="sldNum" sz="quarter" idx="5"/>
          </p:nvPr>
        </p:nvSpPr>
        <p:spPr/>
        <p:txBody>
          <a:bodyPr/>
          <a:lstStyle/>
          <a:p>
            <a:fld id="{5C38EFC8-B19E-CD4E-BCE4-E1432C9F4906}" type="slidenum">
              <a:rPr lang="en-US" smtClean="0"/>
              <a:pPr/>
              <a:t>38</a:t>
            </a:fld>
            <a:endParaRPr lang="en-US"/>
          </a:p>
        </p:txBody>
      </p:sp>
    </p:spTree>
    <p:extLst>
      <p:ext uri="{BB962C8B-B14F-4D97-AF65-F5344CB8AC3E}">
        <p14:creationId xmlns:p14="http://schemas.microsoft.com/office/powerpoint/2010/main" val="1956307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shows a trend line for an anonymous district for school connectedness</a:t>
            </a:r>
          </a:p>
        </p:txBody>
      </p:sp>
      <p:sp>
        <p:nvSpPr>
          <p:cNvPr id="4" name="Slide Number Placeholder 3"/>
          <p:cNvSpPr>
            <a:spLocks noGrp="1"/>
          </p:cNvSpPr>
          <p:nvPr>
            <p:ph type="sldNum" sz="quarter" idx="5"/>
          </p:nvPr>
        </p:nvSpPr>
        <p:spPr/>
        <p:txBody>
          <a:bodyPr/>
          <a:lstStyle/>
          <a:p>
            <a:fld id="{5C38EFC8-B19E-CD4E-BCE4-E1432C9F4906}" type="slidenum">
              <a:rPr lang="en-US" smtClean="0"/>
              <a:pPr/>
              <a:t>39</a:t>
            </a:fld>
            <a:endParaRPr lang="en-US"/>
          </a:p>
        </p:txBody>
      </p:sp>
    </p:spTree>
    <p:extLst>
      <p:ext uri="{BB962C8B-B14F-4D97-AF65-F5344CB8AC3E}">
        <p14:creationId xmlns:p14="http://schemas.microsoft.com/office/powerpoint/2010/main" val="23363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ceholder 2"/>
          <p:cNvSpPr>
            <a:spLocks noGrp="1" noRot="1" noChangeAspect="1"/>
          </p:cNvSpPr>
          <p:nvPr>
            <p:ph type="sldImg"/>
          </p:nvPr>
        </p:nvSpPr>
        <p:spPr bwMode="auto">
          <a:noFill/>
          <a:ln>
            <a:solidFill>
              <a:srgbClr val="000000"/>
            </a:solidFill>
            <a:miter lim="800000"/>
            <a:headEnd/>
            <a:tailEnd/>
          </a:ln>
        </p:spPr>
      </p:sp>
      <p:sp>
        <p:nvSpPr>
          <p:cNvPr id="86018" name="Placeholder 3"/>
          <p:cNvSpPr>
            <a:spLocks noGrp="1"/>
          </p:cNvSpPr>
          <p:nvPr>
            <p:ph type="body" idx="1"/>
          </p:nvPr>
        </p:nvSpPr>
        <p:spPr bwMode="auto">
          <a:noFill/>
        </p:spPr>
        <p:txBody>
          <a:bodyPr>
            <a:normAutofit fontScale="47500" lnSpcReduction="20000"/>
          </a:bodyPr>
          <a:lstStyle/>
          <a:p>
            <a:pPr eaLnBrk="1" hangingPunct="1">
              <a:spcBef>
                <a:spcPct val="0"/>
              </a:spcBef>
            </a:pPr>
            <a:r>
              <a:rPr lang="en-US" sz="2400" dirty="0">
                <a:latin typeface="Arial" pitchFamily="-60" charset="0"/>
              </a:rPr>
              <a:t>The survey was administered to a randomly-selected, representative state sample in grades 7, 9 and 11.  It was completed online by 45,848 respondents in 50 middle, 52 high, and 10 continuation schools.  This differs from the sample used in local district administrations in which results for continuation schools are included in the Nontraditional School Sample.  This might affect comparability of results.</a:t>
            </a:r>
          </a:p>
          <a:p>
            <a:pPr eaLnBrk="1" hangingPunct="1">
              <a:spcBef>
                <a:spcPct val="0"/>
              </a:spcBef>
            </a:pPr>
            <a:endParaRPr lang="en-US" dirty="0">
              <a:latin typeface="Arial" pitchFamily="-60" charset="0"/>
            </a:endParaRPr>
          </a:p>
          <a:p>
            <a:pPr>
              <a:spcBef>
                <a:spcPct val="0"/>
              </a:spcBef>
            </a:pPr>
            <a:r>
              <a:rPr lang="en-US" sz="2400" dirty="0">
                <a:latin typeface="Arial" pitchFamily="-60" charset="0"/>
              </a:rPr>
              <a:t>The Biennial Survey began in 1985 as the California Student Survey of Substance Use and Risk Behaviors (CSS).  The CSS formed the core of the CHKS and in 2011/12, the sponsoring agencies decided to replace the separate CSS with a state sample embedded within local CHKS data collection. </a:t>
            </a:r>
            <a:r>
              <a:rPr lang="en-US" dirty="0">
                <a:latin typeface="Arial" pitchFamily="-60" charset="0"/>
              </a:rPr>
              <a:t>In the Biennial Report and this presentation, we only look at six-year trends since 2011/13 because that is when this new method was initiated.  </a:t>
            </a:r>
          </a:p>
          <a:p>
            <a:pPr eaLnBrk="1" hangingPunct="1">
              <a:spcBef>
                <a:spcPct val="0"/>
              </a:spcBef>
            </a:pPr>
            <a:r>
              <a:rPr lang="en-US" sz="2400" dirty="0">
                <a:latin typeface="Arial" pitchFamily="-60" charset="0"/>
              </a:rPr>
              <a:t>The main difference from the CSS method is that it now takes two years to </a:t>
            </a:r>
            <a:r>
              <a:rPr lang="en-US" dirty="0">
                <a:latin typeface="Arial" pitchFamily="-60" charset="0"/>
              </a:rPr>
              <a:t>collect all the data in the participating schools because districts administer the survey at different times over a two-year period.  </a:t>
            </a:r>
          </a:p>
          <a:p>
            <a:pPr eaLnBrk="1" hangingPunct="1">
              <a:spcBef>
                <a:spcPct val="0"/>
              </a:spcBef>
            </a:pPr>
            <a:endParaRPr lang="en-US" dirty="0">
              <a:latin typeface="Arial" pitchFamily="-60" charset="0"/>
            </a:endParaRPr>
          </a:p>
          <a:p>
            <a:pPr eaLnBrk="1" hangingPunct="1">
              <a:spcBef>
                <a:spcPct val="0"/>
              </a:spcBef>
            </a:pPr>
            <a:r>
              <a:rPr lang="en-US" dirty="0">
                <a:latin typeface="Arial" pitchFamily="-60" charset="0"/>
              </a:rPr>
              <a:t>The Biennial instrument consists of the CHKS Core and supplemental AOD module, which together replicate the full CSS.  There is some difference between the samples that completed these two modules but data for both validly represent the state, with the student response rates at 75% for the Core and 71% for the AOD Module.  More information about the method is provided by the full report.   </a:t>
            </a:r>
          </a:p>
          <a:p>
            <a:pPr eaLnBrk="1" hangingPunct="1">
              <a:spcBef>
                <a:spcPct val="0"/>
              </a:spcBef>
            </a:pPr>
            <a:endParaRPr lang="en-US" sz="2400" dirty="0">
              <a:latin typeface="Arial" pitchFamily="-60" charset="0"/>
            </a:endParaRPr>
          </a:p>
          <a:p>
            <a:pPr eaLnBrk="1" hangingPunct="1">
              <a:spcBef>
                <a:spcPct val="0"/>
              </a:spcBef>
            </a:pPr>
            <a:endParaRPr lang="en-US" sz="2400" dirty="0">
              <a:latin typeface="Arial" pitchFamily="-60" charset="0"/>
            </a:endParaRPr>
          </a:p>
        </p:txBody>
      </p:sp>
    </p:spTree>
    <p:extLst>
      <p:ext uri="{BB962C8B-B14F-4D97-AF65-F5344CB8AC3E}">
        <p14:creationId xmlns:p14="http://schemas.microsoft.com/office/powerpoint/2010/main" val="44121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shows lack of progress since 2015/17 in key factors of school success, including state-required priorities that must be improved by districts (since July 2014) through Local Control and Accountability Plans</a:t>
            </a:r>
          </a:p>
        </p:txBody>
      </p:sp>
      <p:sp>
        <p:nvSpPr>
          <p:cNvPr id="4" name="Slide Number Placeholder 3"/>
          <p:cNvSpPr>
            <a:spLocks noGrp="1"/>
          </p:cNvSpPr>
          <p:nvPr>
            <p:ph type="sldNum" sz="quarter" idx="5"/>
          </p:nvPr>
        </p:nvSpPr>
        <p:spPr/>
        <p:txBody>
          <a:bodyPr/>
          <a:lstStyle/>
          <a:p>
            <a:fld id="{5C38EFC8-B19E-CD4E-BCE4-E1432C9F4906}" type="slidenum">
              <a:rPr lang="en-US" smtClean="0"/>
              <a:pPr/>
              <a:t>6</a:t>
            </a:fld>
            <a:endParaRPr lang="en-US"/>
          </a:p>
        </p:txBody>
      </p:sp>
    </p:spTree>
    <p:extLst>
      <p:ext uri="{BB962C8B-B14F-4D97-AF65-F5344CB8AC3E}">
        <p14:creationId xmlns:p14="http://schemas.microsoft.com/office/powerpoint/2010/main" val="153078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0000"/>
              </a:lnSpc>
              <a:buFont typeface="Arial" panose="020B0604020202020204" pitchFamily="34" charset="0"/>
              <a:buChar char="•"/>
            </a:pPr>
            <a:r>
              <a:rPr lang="en-US" dirty="0">
                <a:latin typeface="+mn-lt"/>
              </a:rPr>
              <a:t>One of the survey’s most positive findings: Not missing any school improved markedly all grades (6-8 points) to 50% in 7</a:t>
            </a:r>
            <a:r>
              <a:rPr lang="en-US" baseline="30000" dirty="0">
                <a:latin typeface="+mn-lt"/>
              </a:rPr>
              <a:t>th</a:t>
            </a:r>
            <a:r>
              <a:rPr lang="en-US" dirty="0">
                <a:latin typeface="+mn-lt"/>
              </a:rPr>
              <a:t>, 44% in 9</a:t>
            </a:r>
            <a:r>
              <a:rPr lang="en-US" baseline="30000" dirty="0">
                <a:latin typeface="+mn-lt"/>
              </a:rPr>
              <a:t>th</a:t>
            </a:r>
            <a:r>
              <a:rPr lang="en-US" dirty="0">
                <a:latin typeface="+mn-lt"/>
              </a:rPr>
              <a:t>, and 39% in 11</a:t>
            </a:r>
            <a:r>
              <a:rPr lang="en-US" baseline="30000" dirty="0">
                <a:latin typeface="+mn-lt"/>
              </a:rPr>
              <a:t>th.</a:t>
            </a:r>
          </a:p>
          <a:p>
            <a:pPr marL="457200" indent="-457200">
              <a:lnSpc>
                <a:spcPct val="110000"/>
              </a:lnSpc>
              <a:buFont typeface="Arial" panose="020B0604020202020204" pitchFamily="34" charset="0"/>
              <a:buChar char="•"/>
            </a:pPr>
            <a:r>
              <a:rPr lang="en-US" sz="3200" dirty="0">
                <a:latin typeface="+mn-lt"/>
              </a:rPr>
              <a:t>13%, 15%, and 17% missed school three or more days, an indicator of chronic absenteeism. </a:t>
            </a:r>
          </a:p>
          <a:p>
            <a:pPr marL="457200" indent="-457200">
              <a:lnSpc>
                <a:spcPct val="110000"/>
              </a:lnSpc>
              <a:buFont typeface="Arial" panose="020B0604020202020204" pitchFamily="34" charset="0"/>
              <a:buChar char="•"/>
            </a:pPr>
            <a:r>
              <a:rPr lang="en-US" dirty="0">
                <a:latin typeface="+mn-lt"/>
              </a:rPr>
              <a:t>Truancy (skipping school or cutting classes past year) more than a few times has declined in high school since 2013/15, to 5% in 9</a:t>
            </a:r>
            <a:r>
              <a:rPr lang="en-US" baseline="30000" dirty="0">
                <a:latin typeface="+mn-lt"/>
              </a:rPr>
              <a:t>th</a:t>
            </a:r>
            <a:r>
              <a:rPr lang="en-US" dirty="0">
                <a:latin typeface="+mn-lt"/>
              </a:rPr>
              <a:t>,  8% in 11</a:t>
            </a:r>
            <a:r>
              <a:rPr lang="en-US" baseline="30000" dirty="0">
                <a:latin typeface="+mn-lt"/>
              </a:rPr>
              <a:t>th</a:t>
            </a:r>
            <a:r>
              <a:rPr lang="en-US" dirty="0">
                <a:latin typeface="+mn-lt"/>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7</a:t>
            </a:fld>
            <a:endParaRPr lang="en-US"/>
          </a:p>
        </p:txBody>
      </p:sp>
    </p:spTree>
    <p:extLst>
      <p:ext uri="{BB962C8B-B14F-4D97-AF65-F5344CB8AC3E}">
        <p14:creationId xmlns:p14="http://schemas.microsoft.com/office/powerpoint/2010/main" val="274465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Although attendance improved, academic motivation, another indicator of pupil engagement did not, although high school results are slightly higher than in 2013/15.  This is a good illustration of the problem with middle school trends, showing improvements in 2015/17 but current results returned to same level as 2013/15.  The average percentage of students indicating agreement (agree or strongly agree) with the four-item Academic Motivation scale increased markedly in all grades (by about five points) in 2015/17 but no further increase has occurred. The 2017/19 rate even declined five points in 7</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grade to 75%, returning to the level in 2013/15, the first year this question was on the survey. In high school, there was little change, at 72% in 9</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grade and 71% in 11</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The high school percentages are still higher than in 2013/15, but overall, these results may be a warning sign that improvement in this key engagement indicator has stalled. (Table A4.6) </a:t>
            </a:r>
          </a:p>
          <a:p>
            <a:endParaRPr lang="en-US"/>
          </a:p>
        </p:txBody>
      </p:sp>
      <p:sp>
        <p:nvSpPr>
          <p:cNvPr id="4" name="Slide Number Placeholder 3"/>
          <p:cNvSpPr>
            <a:spLocks noGrp="1"/>
          </p:cNvSpPr>
          <p:nvPr>
            <p:ph type="sldNum" sz="quarter" idx="5"/>
          </p:nvPr>
        </p:nvSpPr>
        <p:spPr/>
        <p:txBody>
          <a:bodyPr/>
          <a:lstStyle/>
          <a:p>
            <a:fld id="{5C38EFC8-B19E-CD4E-BCE4-E1432C9F4906}" type="slidenum">
              <a:rPr lang="en-US" smtClean="0"/>
              <a:pPr/>
              <a:t>8</a:t>
            </a:fld>
            <a:endParaRPr lang="en-US"/>
          </a:p>
        </p:txBody>
      </p:sp>
    </p:spTree>
    <p:extLst>
      <p:ext uri="{BB962C8B-B14F-4D97-AF65-F5344CB8AC3E}">
        <p14:creationId xmlns:p14="http://schemas.microsoft.com/office/powerpoint/2010/main" val="47713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Trends since 2015/17 for school connectedness are similar to those for academic motivation and show little improvement since 2011/13.  School connectedness is one of the indicators of school climate that a California school district must address in its LCAP.  This is a very important indicator.  Research has linked school connectedness with multiple positive academic, social-emotional, and health outcomes. The CHKS measures it using a five-item scale (see slide).  Here are six-year trends for the average who agreed or strongly agreed with each questions.  The average percentage of students indicating agreement is 62%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declining to 57% in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53% in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As with Academic Motivation, compared to 2015/17, these results are lower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and little changed in high school. Overall, School Connectedness is at the same level as it was in 2013/15 and little different than 2011/13, despite it becoming an LCAP priority in 2014. (Table A4.6)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Notice the positive spike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in 2015/17 that then returned to previous levels.  We saw this </a:t>
            </a:r>
            <a:r>
              <a:rPr lang="en-US" sz="1200" dirty="0"/>
              <a:t>in a number of indicators.  Probably results two years ago were an anomaly and that generally there has been little progress.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9</a:t>
            </a:fld>
            <a:endParaRPr lang="en-US"/>
          </a:p>
        </p:txBody>
      </p:sp>
    </p:spTree>
    <p:extLst>
      <p:ext uri="{BB962C8B-B14F-4D97-AF65-F5344CB8AC3E}">
        <p14:creationId xmlns:p14="http://schemas.microsoft.com/office/powerpoint/2010/main" val="104721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perceived safety (report feeling safe or very safe), another LCAP indicator, was lower in each grade than in 2015/17 and 2011/13 as well.  Among the most disappointing results.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percentage of students indicating they felt safe or very safe at school markedly declined to 61%, 55%, and 54%, by ascending grade. These rates are lower compared to those of 2011/13 in each grade, lower by two points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six points in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nine points in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Among high school students, the decline has been consistent since 2013/15. Perceived safety is now the lowest level in six years.  Almost half of respondents in high school didn’t feel safe at school.  (Table A5.1)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C38EFC8-B19E-CD4E-BCE4-E1432C9F4906}" type="slidenum">
              <a:rPr lang="en-US" smtClean="0"/>
              <a:pPr/>
              <a:t>10</a:t>
            </a:fld>
            <a:endParaRPr lang="en-US"/>
          </a:p>
        </p:txBody>
      </p:sp>
    </p:spTree>
    <p:extLst>
      <p:ext uri="{BB962C8B-B14F-4D97-AF65-F5344CB8AC3E}">
        <p14:creationId xmlns:p14="http://schemas.microsoft.com/office/powerpoint/2010/main" val="375887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email@wested.org" TargetMode="External"/><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tif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V2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tretch>
            <a:fillRect/>
          </a:stretch>
        </p:blipFill>
        <p:spPr>
          <a:xfrm>
            <a:off x="1587" y="0"/>
            <a:ext cx="24384000" cy="13716000"/>
          </a:xfrm>
          <a:prstGeom prst="rect">
            <a:avLst/>
          </a:prstGeom>
        </p:spPr>
      </p:pic>
      <p:sp>
        <p:nvSpPr>
          <p:cNvPr id="11" name="Rectangle 10">
            <a:extLst>
              <a:ext uri="{FF2B5EF4-FFF2-40B4-BE49-F238E27FC236}">
                <a16:creationId xmlns:a16="http://schemas.microsoft.com/office/drawing/2014/main" id="{FC82FBAE-7594-E84B-BAC8-9ABE6C38C36B}"/>
              </a:ext>
            </a:extLst>
          </p:cNvPr>
          <p:cNvSpPr/>
          <p:nvPr userDrawn="1"/>
        </p:nvSpPr>
        <p:spPr>
          <a:xfrm>
            <a:off x="-1588" y="0"/>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E7297C9-3036-2E4A-B784-8E82353D39FF}"/>
              </a:ext>
            </a:extLst>
          </p:cNvPr>
          <p:cNvSpPr>
            <a:spLocks noGrp="1"/>
          </p:cNvSpPr>
          <p:nvPr>
            <p:ph type="ctrTitle" hasCustomPrompt="1"/>
          </p:nvPr>
        </p:nvSpPr>
        <p:spPr>
          <a:xfrm>
            <a:off x="1645921" y="6777137"/>
            <a:ext cx="21341670" cy="2885127"/>
          </a:xfrm>
          <a:prstGeom prst="rect">
            <a:avLst/>
          </a:prstGeom>
        </p:spPr>
        <p:txBody>
          <a:bodyPr anchor="t">
            <a:normAutofit/>
          </a:bodyPr>
          <a:lstStyle>
            <a:lvl1pPr algn="l">
              <a:defRPr sz="10000" b="1">
                <a:solidFill>
                  <a:schemeClr val="bg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12" name="Subtitle 2">
            <a:extLst>
              <a:ext uri="{FF2B5EF4-FFF2-40B4-BE49-F238E27FC236}">
                <a16:creationId xmlns:a16="http://schemas.microsoft.com/office/drawing/2014/main" id="{AE639E22-7B42-B744-9385-A1EBC60D4C00}"/>
              </a:ext>
            </a:extLst>
          </p:cNvPr>
          <p:cNvSpPr>
            <a:spLocks noGrp="1"/>
          </p:cNvSpPr>
          <p:nvPr>
            <p:ph type="subTitle" idx="1"/>
          </p:nvPr>
        </p:nvSpPr>
        <p:spPr>
          <a:xfrm>
            <a:off x="1645921" y="10302087"/>
            <a:ext cx="21277862" cy="2885126"/>
          </a:xfrm>
          <a:prstGeom prst="rect">
            <a:avLst/>
          </a:prstGeom>
        </p:spPr>
        <p:txBody>
          <a:bodyPr>
            <a:noAutofit/>
          </a:bodyPr>
          <a:lstStyle>
            <a:lvl1pPr marL="0" indent="0" algn="l">
              <a:lnSpc>
                <a:spcPct val="102000"/>
              </a:lnSpc>
              <a:buNone/>
              <a:defRPr sz="4200" b="1">
                <a:solidFill>
                  <a:srgbClr val="72DB1D"/>
                </a:solidFill>
              </a:defRPr>
            </a:lvl1pPr>
            <a:lvl2pPr marL="0" marR="0" indent="0" algn="l" defTabSz="1828800" rtl="0" eaLnBrk="1" fontAlgn="auto" latinLnBrk="0" hangingPunct="1">
              <a:lnSpc>
                <a:spcPct val="110000"/>
              </a:lnSpc>
              <a:spcBef>
                <a:spcPts val="0"/>
              </a:spcBef>
              <a:spcAft>
                <a:spcPts val="600"/>
              </a:spcAft>
              <a:buClrTx/>
              <a:buSzTx/>
              <a:buFont typeface="Arial" panose="020B0604020202020204" pitchFamily="34" charset="0"/>
              <a:buNone/>
              <a:tabLst/>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pic>
        <p:nvPicPr>
          <p:cNvPr id="13" name="Picture 12">
            <a:extLst>
              <a:ext uri="{FF2B5EF4-FFF2-40B4-BE49-F238E27FC236}">
                <a16:creationId xmlns:a16="http://schemas.microsoft.com/office/drawing/2014/main" id="{568AA2F4-0FA4-1B4C-A354-2A9AFDA56AA4}"/>
              </a:ext>
            </a:extLst>
          </p:cNvPr>
          <p:cNvPicPr>
            <a:picLocks noChangeAspect="1"/>
          </p:cNvPicPr>
          <p:nvPr userDrawn="1"/>
        </p:nvPicPr>
        <p:blipFill>
          <a:blip r:embed="rId3"/>
          <a:stretch>
            <a:fillRect/>
          </a:stretch>
        </p:blipFill>
        <p:spPr>
          <a:xfrm>
            <a:off x="19354801" y="1439352"/>
            <a:ext cx="4093028" cy="924232"/>
          </a:xfrm>
          <a:prstGeom prst="rect">
            <a:avLst/>
          </a:prstGeom>
        </p:spPr>
      </p:pic>
      <p:cxnSp>
        <p:nvCxnSpPr>
          <p:cNvPr id="14" name="Straight Connector 13">
            <a:extLst>
              <a:ext uri="{FF2B5EF4-FFF2-40B4-BE49-F238E27FC236}">
                <a16:creationId xmlns:a16="http://schemas.microsoft.com/office/drawing/2014/main" id="{F1E890B9-99AB-9D45-B4E1-0D5676964232}"/>
              </a:ext>
            </a:extLst>
          </p:cNvPr>
          <p:cNvCxnSpPr/>
          <p:nvPr userDrawn="1"/>
        </p:nvCxnSpPr>
        <p:spPr>
          <a:xfrm>
            <a:off x="1645921" y="5895741"/>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23815CB-0B1F-D64B-A92C-243E27127A83}"/>
              </a:ext>
            </a:extLst>
          </p:cNvPr>
          <p:cNvPicPr>
            <a:picLocks noChangeAspect="1"/>
          </p:cNvPicPr>
          <p:nvPr userDrawn="1"/>
        </p:nvPicPr>
        <p:blipFill>
          <a:blip r:embed="rId4">
            <a:alphaModFix amt="85000"/>
          </a:blip>
          <a:stretch>
            <a:fillRect/>
          </a:stretch>
        </p:blipFill>
        <p:spPr>
          <a:xfrm>
            <a:off x="939346" y="1441790"/>
            <a:ext cx="9397217" cy="924233"/>
          </a:xfrm>
          <a:prstGeom prst="rect">
            <a:avLst/>
          </a:prstGeom>
        </p:spPr>
      </p:pic>
    </p:spTree>
    <p:extLst>
      <p:ext uri="{BB962C8B-B14F-4D97-AF65-F5344CB8AC3E}">
        <p14:creationId xmlns:p14="http://schemas.microsoft.com/office/powerpoint/2010/main" val="9597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 V3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3175" y="0"/>
            <a:ext cx="24384000" cy="13716000"/>
          </a:xfrm>
          <a:prstGeom prst="rect">
            <a:avLst/>
          </a:prstGeom>
        </p:spPr>
      </p:pic>
      <p:sp>
        <p:nvSpPr>
          <p:cNvPr id="3" name="Rectangle 2">
            <a:extLst>
              <a:ext uri="{FF2B5EF4-FFF2-40B4-BE49-F238E27FC236}">
                <a16:creationId xmlns:a16="http://schemas.microsoft.com/office/drawing/2014/main" id="{16FA36C2-1771-F642-AF88-85E8B2F255E6}"/>
              </a:ext>
            </a:extLst>
          </p:cNvPr>
          <p:cNvSpPr/>
          <p:nvPr userDrawn="1"/>
        </p:nvSpPr>
        <p:spPr>
          <a:xfrm>
            <a:off x="7315200" y="0"/>
            <a:ext cx="17068799"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5AAC7E2-F509-924F-BD6B-04F6BAB749D0}"/>
              </a:ext>
            </a:extLst>
          </p:cNvPr>
          <p:cNvSpPr>
            <a:spLocks noGrp="1"/>
          </p:cNvSpPr>
          <p:nvPr>
            <p:ph type="title" hasCustomPrompt="1"/>
          </p:nvPr>
        </p:nvSpPr>
        <p:spPr>
          <a:xfrm>
            <a:off x="8792843" y="2593674"/>
            <a:ext cx="13886778" cy="3595004"/>
          </a:xfrm>
          <a:prstGeom prst="rect">
            <a:avLst/>
          </a:prstGeom>
        </p:spPr>
        <p:txBody>
          <a:bodyPr anchor="b" anchorCtr="0">
            <a:normAutofit/>
          </a:bodyPr>
          <a:lstStyle>
            <a:lvl1pPr algn="l">
              <a:lnSpc>
                <a:spcPct val="95000"/>
              </a:lnSpc>
              <a:defRPr sz="10000" baseline="0">
                <a:solidFill>
                  <a:schemeClr val="tx1"/>
                </a:solidFill>
              </a:defRPr>
            </a:lvl1pPr>
          </a:lstStyle>
          <a:p>
            <a:r>
              <a:rPr lang="en-US" dirty="0"/>
              <a:t>Click to edit </a:t>
            </a:r>
            <a:br>
              <a:rPr lang="en-US" dirty="0"/>
            </a:br>
            <a:r>
              <a:rPr lang="en-US" dirty="0"/>
              <a:t>Master title style</a:t>
            </a:r>
          </a:p>
        </p:txBody>
      </p:sp>
      <p:sp>
        <p:nvSpPr>
          <p:cNvPr id="12" name="Content Placeholder 13">
            <a:extLst>
              <a:ext uri="{FF2B5EF4-FFF2-40B4-BE49-F238E27FC236}">
                <a16:creationId xmlns:a16="http://schemas.microsoft.com/office/drawing/2014/main" id="{5C152B7A-ABAD-DE48-8B7D-04E5BC9C1015}"/>
              </a:ext>
            </a:extLst>
          </p:cNvPr>
          <p:cNvSpPr>
            <a:spLocks noGrp="1"/>
          </p:cNvSpPr>
          <p:nvPr>
            <p:ph sz="quarter" idx="13" hasCustomPrompt="1"/>
          </p:nvPr>
        </p:nvSpPr>
        <p:spPr>
          <a:xfrm>
            <a:off x="8792843" y="6461777"/>
            <a:ext cx="13886777" cy="3386119"/>
          </a:xfrm>
          <a:prstGeom prst="rect">
            <a:avLst/>
          </a:prstGeom>
        </p:spPr>
        <p:txBody>
          <a:bodyPr>
            <a:normAutofit/>
          </a:bodyPr>
          <a:lstStyle>
            <a:lvl1pPr algn="l">
              <a:lnSpc>
                <a:spcPct val="100000"/>
              </a:lnSpc>
              <a:spcBef>
                <a:spcPts val="2600"/>
              </a:spcBef>
              <a:spcAft>
                <a:spcPts val="400"/>
              </a:spcAft>
              <a:defRPr sz="4000" b="1" baseline="0">
                <a:solidFill>
                  <a:schemeClr val="accent2">
                    <a:lumMod val="75000"/>
                  </a:schemeClr>
                </a:solidFill>
              </a:defRPr>
            </a:lvl1pPr>
            <a:lvl2pPr marL="0" indent="0" algn="ctr">
              <a:buNone/>
              <a:defRPr/>
            </a:lvl2pPr>
            <a:lvl3pPr algn="ctr">
              <a:defRPr/>
            </a:lvl3pPr>
            <a:lvl4pPr algn="ctr">
              <a:defRPr/>
            </a:lvl4pPr>
            <a:lvl5pPr algn="ctr">
              <a:defRPr/>
            </a:lvl5pPr>
          </a:lstStyle>
          <a:p>
            <a:pPr lvl="0"/>
            <a:r>
              <a:rPr lang="en-US" dirty="0"/>
              <a:t>Click to edit master text styles </a:t>
            </a:r>
          </a:p>
        </p:txBody>
      </p:sp>
      <p:cxnSp>
        <p:nvCxnSpPr>
          <p:cNvPr id="13" name="Straight Connector 12">
            <a:extLst>
              <a:ext uri="{FF2B5EF4-FFF2-40B4-BE49-F238E27FC236}">
                <a16:creationId xmlns:a16="http://schemas.microsoft.com/office/drawing/2014/main" id="{A83B79CD-098D-FC4F-AD08-AF78E44CB3CE}"/>
              </a:ext>
            </a:extLst>
          </p:cNvPr>
          <p:cNvCxnSpPr>
            <a:cxnSpLocks/>
          </p:cNvCxnSpPr>
          <p:nvPr userDrawn="1"/>
        </p:nvCxnSpPr>
        <p:spPr>
          <a:xfrm>
            <a:off x="8792843" y="219698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6EC213E-B830-A141-9794-D148E75D9254}"/>
              </a:ext>
            </a:extLst>
          </p:cNvPr>
          <p:cNvPicPr>
            <a:picLocks noChangeAspect="1"/>
          </p:cNvPicPr>
          <p:nvPr userDrawn="1"/>
        </p:nvPicPr>
        <p:blipFill>
          <a:blip r:embed="rId3"/>
          <a:stretch>
            <a:fillRect/>
          </a:stretch>
        </p:blipFill>
        <p:spPr>
          <a:xfrm>
            <a:off x="1708942" y="592308"/>
            <a:ext cx="3897317" cy="880039"/>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1DABD715-7301-3B47-8EF9-01B3AD7CB8B8}"/>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C0DA12C-A2EE-8E4E-A69A-B9AC31946398}"/>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6" name="Slide Number Placeholder 5">
            <a:extLst>
              <a:ext uri="{FF2B5EF4-FFF2-40B4-BE49-F238E27FC236}">
                <a16:creationId xmlns:a16="http://schemas.microsoft.com/office/drawing/2014/main" id="{C511FEEC-A100-D54F-9F1A-33D5EB21FFF0}"/>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C260C694-A546-674F-8137-A2DCE4FAEE30}"/>
              </a:ext>
            </a:extLst>
          </p:cNvPr>
          <p:cNvPicPr>
            <a:picLocks noChangeAspect="1"/>
          </p:cNvPicPr>
          <p:nvPr userDrawn="1"/>
        </p:nvPicPr>
        <p:blipFill>
          <a:blip r:embed="rId4">
            <a:alphaModFix amt="70000"/>
          </a:blip>
          <a:stretch>
            <a:fillRect/>
          </a:stretch>
        </p:blipFill>
        <p:spPr>
          <a:xfrm>
            <a:off x="5526" y="12573000"/>
            <a:ext cx="7309673" cy="1143000"/>
          </a:xfrm>
          <a:prstGeom prst="rect">
            <a:avLst/>
          </a:prstGeom>
        </p:spPr>
      </p:pic>
    </p:spTree>
    <p:extLst>
      <p:ext uri="{BB962C8B-B14F-4D97-AF65-F5344CB8AC3E}">
        <p14:creationId xmlns:p14="http://schemas.microsoft.com/office/powerpoint/2010/main" val="319041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 V3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3175" y="0"/>
            <a:ext cx="24384000" cy="13716000"/>
          </a:xfrm>
          <a:prstGeom prst="rect">
            <a:avLst/>
          </a:prstGeom>
        </p:spPr>
      </p:pic>
      <p:sp>
        <p:nvSpPr>
          <p:cNvPr id="3" name="Rectangle 2">
            <a:extLst>
              <a:ext uri="{FF2B5EF4-FFF2-40B4-BE49-F238E27FC236}">
                <a16:creationId xmlns:a16="http://schemas.microsoft.com/office/drawing/2014/main" id="{16FA36C2-1771-F642-AF88-85E8B2F255E6}"/>
              </a:ext>
            </a:extLst>
          </p:cNvPr>
          <p:cNvSpPr/>
          <p:nvPr userDrawn="1"/>
        </p:nvSpPr>
        <p:spPr>
          <a:xfrm>
            <a:off x="7315200" y="0"/>
            <a:ext cx="17068799"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D96F178-B698-534C-8170-525C9AA53426}"/>
              </a:ext>
            </a:extLst>
          </p:cNvPr>
          <p:cNvSpPr>
            <a:spLocks noGrp="1"/>
          </p:cNvSpPr>
          <p:nvPr>
            <p:ph type="title" hasCustomPrompt="1"/>
          </p:nvPr>
        </p:nvSpPr>
        <p:spPr>
          <a:xfrm>
            <a:off x="8792843" y="2593674"/>
            <a:ext cx="13886778" cy="3595004"/>
          </a:xfrm>
          <a:prstGeom prst="rect">
            <a:avLst/>
          </a:prstGeom>
        </p:spPr>
        <p:txBody>
          <a:bodyPr anchor="b" anchorCtr="0">
            <a:normAutofit/>
          </a:bodyPr>
          <a:lstStyle>
            <a:lvl1pPr algn="l">
              <a:lnSpc>
                <a:spcPct val="95000"/>
              </a:lnSpc>
              <a:defRPr sz="10000" baseline="0">
                <a:solidFill>
                  <a:schemeClr val="tx1"/>
                </a:solidFill>
              </a:defRPr>
            </a:lvl1pPr>
          </a:lstStyle>
          <a:p>
            <a:r>
              <a:rPr lang="en-US" dirty="0"/>
              <a:t>Click to edit </a:t>
            </a:r>
            <a:br>
              <a:rPr lang="en-US" dirty="0"/>
            </a:br>
            <a:r>
              <a:rPr lang="en-US" dirty="0"/>
              <a:t>Master title style</a:t>
            </a:r>
          </a:p>
        </p:txBody>
      </p:sp>
      <p:sp>
        <p:nvSpPr>
          <p:cNvPr id="12" name="Content Placeholder 13">
            <a:extLst>
              <a:ext uri="{FF2B5EF4-FFF2-40B4-BE49-F238E27FC236}">
                <a16:creationId xmlns:a16="http://schemas.microsoft.com/office/drawing/2014/main" id="{C82ACFE8-E0C0-0148-82A3-3E23F195F49D}"/>
              </a:ext>
            </a:extLst>
          </p:cNvPr>
          <p:cNvSpPr>
            <a:spLocks noGrp="1"/>
          </p:cNvSpPr>
          <p:nvPr>
            <p:ph sz="quarter" idx="13" hasCustomPrompt="1"/>
          </p:nvPr>
        </p:nvSpPr>
        <p:spPr>
          <a:xfrm>
            <a:off x="8792843" y="6461777"/>
            <a:ext cx="13886777" cy="3386119"/>
          </a:xfrm>
          <a:prstGeom prst="rect">
            <a:avLst/>
          </a:prstGeom>
        </p:spPr>
        <p:txBody>
          <a:bodyPr>
            <a:normAutofit/>
          </a:bodyPr>
          <a:lstStyle>
            <a:lvl1pPr algn="l">
              <a:lnSpc>
                <a:spcPct val="100000"/>
              </a:lnSpc>
              <a:spcBef>
                <a:spcPts val="2600"/>
              </a:spcBef>
              <a:spcAft>
                <a:spcPts val="400"/>
              </a:spcAft>
              <a:defRPr sz="4000" b="1" baseline="0">
                <a:solidFill>
                  <a:schemeClr val="accent2">
                    <a:lumMod val="75000"/>
                  </a:schemeClr>
                </a:solidFill>
              </a:defRPr>
            </a:lvl1pPr>
            <a:lvl2pPr marL="0" indent="0" algn="ctr">
              <a:buNone/>
              <a:defRPr/>
            </a:lvl2pPr>
            <a:lvl3pPr algn="ctr">
              <a:defRPr/>
            </a:lvl3pPr>
            <a:lvl4pPr algn="ctr">
              <a:defRPr/>
            </a:lvl4pPr>
            <a:lvl5pPr algn="ctr">
              <a:defRPr/>
            </a:lvl5pPr>
          </a:lstStyle>
          <a:p>
            <a:pPr lvl="0"/>
            <a:r>
              <a:rPr lang="en-US" dirty="0"/>
              <a:t>Click to edit master text styles </a:t>
            </a:r>
          </a:p>
        </p:txBody>
      </p:sp>
      <p:cxnSp>
        <p:nvCxnSpPr>
          <p:cNvPr id="13" name="Straight Connector 12">
            <a:extLst>
              <a:ext uri="{FF2B5EF4-FFF2-40B4-BE49-F238E27FC236}">
                <a16:creationId xmlns:a16="http://schemas.microsoft.com/office/drawing/2014/main" id="{955E0BD2-230F-854F-84A4-4318C42A129E}"/>
              </a:ext>
            </a:extLst>
          </p:cNvPr>
          <p:cNvCxnSpPr>
            <a:cxnSpLocks/>
          </p:cNvCxnSpPr>
          <p:nvPr userDrawn="1"/>
        </p:nvCxnSpPr>
        <p:spPr>
          <a:xfrm>
            <a:off x="8792843" y="219698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410224D-2CD3-F94F-BEF1-DBADF1331C8D}"/>
              </a:ext>
            </a:extLst>
          </p:cNvPr>
          <p:cNvPicPr>
            <a:picLocks noChangeAspect="1"/>
          </p:cNvPicPr>
          <p:nvPr userDrawn="1"/>
        </p:nvPicPr>
        <p:blipFill>
          <a:blip r:embed="rId3">
            <a:alphaModFix amt="85000"/>
          </a:blip>
          <a:stretch>
            <a:fillRect/>
          </a:stretch>
        </p:blipFill>
        <p:spPr>
          <a:xfrm>
            <a:off x="1708942" y="592308"/>
            <a:ext cx="3897317" cy="880039"/>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42E0DB83-93BA-6349-B071-313CA7D4E081}"/>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98E650A-6CAF-574B-BB6F-0AC5AA856D3C}"/>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8" name="Slide Number Placeholder 5">
            <a:extLst>
              <a:ext uri="{FF2B5EF4-FFF2-40B4-BE49-F238E27FC236}">
                <a16:creationId xmlns:a16="http://schemas.microsoft.com/office/drawing/2014/main" id="{EBE1B9DE-50E0-094D-9706-2D481BFB687B}"/>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EE7E63B5-8E55-5D40-A91C-047B5BB72F6B}"/>
              </a:ext>
            </a:extLst>
          </p:cNvPr>
          <p:cNvPicPr>
            <a:picLocks noChangeAspect="1"/>
          </p:cNvPicPr>
          <p:nvPr userDrawn="1"/>
        </p:nvPicPr>
        <p:blipFill>
          <a:blip r:embed="rId4">
            <a:alphaModFix amt="70000"/>
          </a:blip>
          <a:stretch>
            <a:fillRect/>
          </a:stretch>
        </p:blipFill>
        <p:spPr>
          <a:xfrm>
            <a:off x="5526" y="12605657"/>
            <a:ext cx="7309673" cy="1110343"/>
          </a:xfrm>
          <a:prstGeom prst="rect">
            <a:avLst/>
          </a:prstGeom>
        </p:spPr>
      </p:pic>
    </p:spTree>
    <p:extLst>
      <p:ext uri="{BB962C8B-B14F-4D97-AF65-F5344CB8AC3E}">
        <p14:creationId xmlns:p14="http://schemas.microsoft.com/office/powerpoint/2010/main" val="314973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Intro or Statement Slide - V1A">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mt="15000"/>
          </a:blip>
          <a:stretch>
            <a:fillRect/>
          </a:stretch>
        </p:blipFill>
        <p:spPr>
          <a:xfrm>
            <a:off x="793" y="0"/>
            <a:ext cx="24384000" cy="13716000"/>
          </a:xfrm>
          <a:prstGeom prst="rect">
            <a:avLst/>
          </a:prstGeom>
        </p:spPr>
      </p:pic>
      <p:sp>
        <p:nvSpPr>
          <p:cNvPr id="13" name="Rectangle 12">
            <a:extLst>
              <a:ext uri="{FF2B5EF4-FFF2-40B4-BE49-F238E27FC236}">
                <a16:creationId xmlns:a16="http://schemas.microsoft.com/office/drawing/2014/main" id="{6E94DC56-04E7-0541-8E73-D8205A534417}"/>
              </a:ext>
            </a:extLst>
          </p:cNvPr>
          <p:cNvSpPr/>
          <p:nvPr userDrawn="1"/>
        </p:nvSpPr>
        <p:spPr>
          <a:xfrm>
            <a:off x="-1588" y="0"/>
            <a:ext cx="24388763" cy="13716000"/>
          </a:xfrm>
          <a:prstGeom prst="rect">
            <a:avLst/>
          </a:prstGeom>
          <a:no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sp>
        <p:nvSpPr>
          <p:cNvPr id="2" name="Title 1"/>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tx1"/>
                </a:solidFill>
              </a:defRPr>
            </a:lvl1pPr>
          </a:lstStyle>
          <a:p>
            <a:r>
              <a:rPr lang="en-US" dirty="0"/>
              <a:t>This is a statement slide. Use to make a highlight point or start a new section. It should be brief.</a:t>
            </a:r>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A979C3-8A58-954A-81F1-88C6B86487E3}"/>
              </a:ext>
            </a:extLst>
          </p:cNvPr>
          <p:cNvPicPr>
            <a:picLocks noChangeAspect="1"/>
          </p:cNvPicPr>
          <p:nvPr userDrawn="1"/>
        </p:nvPicPr>
        <p:blipFill>
          <a:blip r:embed="rId3">
            <a:alphaModFix amt="35000"/>
          </a:blip>
          <a:stretch>
            <a:fillRect/>
          </a:stretch>
        </p:blipFill>
        <p:spPr>
          <a:xfrm>
            <a:off x="19307549" y="835488"/>
            <a:ext cx="4163321" cy="928510"/>
          </a:xfrm>
          <a:prstGeom prst="rect">
            <a:avLst/>
          </a:prstGeom>
        </p:spPr>
      </p:pic>
      <p:pic>
        <p:nvPicPr>
          <p:cNvPr id="14" name="Picture 13">
            <a:extLst>
              <a:ext uri="{FF2B5EF4-FFF2-40B4-BE49-F238E27FC236}">
                <a16:creationId xmlns:a16="http://schemas.microsoft.com/office/drawing/2014/main" id="{25BD6299-C91D-BA4C-AB84-01DDE2D0C24D}"/>
              </a:ext>
            </a:extLst>
          </p:cNvPr>
          <p:cNvPicPr>
            <a:picLocks noChangeAspect="1"/>
          </p:cNvPicPr>
          <p:nvPr userDrawn="1"/>
        </p:nvPicPr>
        <p:blipFill>
          <a:blip r:embed="rId4">
            <a:alphaModFix amt="35000"/>
          </a:blip>
          <a:stretch>
            <a:fillRect/>
          </a:stretch>
        </p:blipFill>
        <p:spPr>
          <a:xfrm>
            <a:off x="916305" y="587831"/>
            <a:ext cx="9397217" cy="1176167"/>
          </a:xfrm>
          <a:prstGeom prst="rect">
            <a:avLst/>
          </a:prstGeom>
        </p:spPr>
      </p:pic>
    </p:spTree>
    <p:extLst>
      <p:ext uri="{BB962C8B-B14F-4D97-AF65-F5344CB8AC3E}">
        <p14:creationId xmlns:p14="http://schemas.microsoft.com/office/powerpoint/2010/main" val="16946672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Intro or Statement Slide - V1A">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blip>
          <a:stretch>
            <a:fillRect/>
          </a:stretch>
        </p:blipFill>
        <p:spPr>
          <a:xfrm>
            <a:off x="793" y="0"/>
            <a:ext cx="24384000" cy="13716000"/>
          </a:xfrm>
          <a:prstGeom prst="rect">
            <a:avLst/>
          </a:prstGeom>
        </p:spPr>
      </p:pic>
      <p:sp>
        <p:nvSpPr>
          <p:cNvPr id="10" name="Rectangle 9">
            <a:extLst>
              <a:ext uri="{FF2B5EF4-FFF2-40B4-BE49-F238E27FC236}">
                <a16:creationId xmlns:a16="http://schemas.microsoft.com/office/drawing/2014/main" id="{43A738AC-411E-4B4C-8A69-469C660F0E11}"/>
              </a:ext>
            </a:extLst>
          </p:cNvPr>
          <p:cNvSpPr/>
          <p:nvPr userDrawn="1"/>
        </p:nvSpPr>
        <p:spPr>
          <a:xfrm>
            <a:off x="-2382" y="1"/>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28DBCB9-4B97-4C41-A3C1-B11C28AE5402}"/>
              </a:ext>
            </a:extLst>
          </p:cNvPr>
          <p:cNvPicPr>
            <a:picLocks noChangeAspect="1"/>
          </p:cNvPicPr>
          <p:nvPr userDrawn="1"/>
        </p:nvPicPr>
        <p:blipFill>
          <a:blip r:embed="rId3">
            <a:alphaModFix amt="85000"/>
          </a:blip>
          <a:stretch>
            <a:fillRect/>
          </a:stretch>
        </p:blipFill>
        <p:spPr>
          <a:xfrm>
            <a:off x="939346" y="1441790"/>
            <a:ext cx="9397217" cy="924233"/>
          </a:xfrm>
          <a:prstGeom prst="rect">
            <a:avLst/>
          </a:prstGeom>
        </p:spPr>
      </p:pic>
      <p:pic>
        <p:nvPicPr>
          <p:cNvPr id="11" name="Picture 10">
            <a:extLst>
              <a:ext uri="{FF2B5EF4-FFF2-40B4-BE49-F238E27FC236}">
                <a16:creationId xmlns:a16="http://schemas.microsoft.com/office/drawing/2014/main" id="{22212E30-155A-F342-955E-090C52113237}"/>
              </a:ext>
            </a:extLst>
          </p:cNvPr>
          <p:cNvPicPr>
            <a:picLocks noChangeAspect="1"/>
          </p:cNvPicPr>
          <p:nvPr userDrawn="1"/>
        </p:nvPicPr>
        <p:blipFill>
          <a:blip r:embed="rId4"/>
          <a:stretch>
            <a:fillRect/>
          </a:stretch>
        </p:blipFill>
        <p:spPr>
          <a:xfrm>
            <a:off x="19354801" y="1439352"/>
            <a:ext cx="4093028" cy="924232"/>
          </a:xfrm>
          <a:prstGeom prst="rect">
            <a:avLst/>
          </a:prstGeom>
        </p:spPr>
      </p:pic>
      <p:sp>
        <p:nvSpPr>
          <p:cNvPr id="2" name="Title 1"/>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This is a statement slide. Use to make a highlight point or start a new section. It should be brief.</a:t>
            </a:r>
          </a:p>
        </p:txBody>
      </p:sp>
      <p:sp>
        <p:nvSpPr>
          <p:cNvPr id="13" name="Rectangle 12">
            <a:extLst>
              <a:ext uri="{FF2B5EF4-FFF2-40B4-BE49-F238E27FC236}">
                <a16:creationId xmlns:a16="http://schemas.microsoft.com/office/drawing/2014/main" id="{6E94DC56-04E7-0541-8E73-D8205A534417}"/>
              </a:ext>
            </a:extLst>
          </p:cNvPr>
          <p:cNvSpPr/>
          <p:nvPr userDrawn="1"/>
        </p:nvSpPr>
        <p:spPr>
          <a:xfrm>
            <a:off x="-1588" y="0"/>
            <a:ext cx="24388763" cy="13716000"/>
          </a:xfrm>
          <a:prstGeom prst="rect">
            <a:avLst/>
          </a:prstGeom>
          <a:no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39332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or Statement Slide - V1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mt="20000"/>
          </a:blip>
          <a:srcRect/>
          <a:stretch/>
        </p:blipFill>
        <p:spPr>
          <a:xfrm>
            <a:off x="793" y="0"/>
            <a:ext cx="24384000" cy="13716000"/>
          </a:xfrm>
          <a:prstGeom prst="rect">
            <a:avLst/>
          </a:prstGeom>
        </p:spPr>
      </p:pic>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CD56D3B-D11B-254F-9023-39A442D7CB24}"/>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tx1"/>
                </a:solidFill>
              </a:defRPr>
            </a:lvl1pPr>
          </a:lstStyle>
          <a:p>
            <a:r>
              <a:rPr lang="en-US" dirty="0"/>
              <a:t>This is a statement slide. Use to make a highlight point or start a new section. It should be brief.</a:t>
            </a:r>
          </a:p>
        </p:txBody>
      </p:sp>
      <p:pic>
        <p:nvPicPr>
          <p:cNvPr id="13" name="Picture 12">
            <a:extLst>
              <a:ext uri="{FF2B5EF4-FFF2-40B4-BE49-F238E27FC236}">
                <a16:creationId xmlns:a16="http://schemas.microsoft.com/office/drawing/2014/main" id="{4037F4F4-32BB-D549-BF3E-DD8455929BEB}"/>
              </a:ext>
            </a:extLst>
          </p:cNvPr>
          <p:cNvPicPr>
            <a:picLocks noChangeAspect="1"/>
          </p:cNvPicPr>
          <p:nvPr userDrawn="1"/>
        </p:nvPicPr>
        <p:blipFill>
          <a:blip r:embed="rId3">
            <a:alphaModFix amt="35000"/>
          </a:blip>
          <a:stretch>
            <a:fillRect/>
          </a:stretch>
        </p:blipFill>
        <p:spPr>
          <a:xfrm>
            <a:off x="19307549" y="835488"/>
            <a:ext cx="4163321" cy="928510"/>
          </a:xfrm>
          <a:prstGeom prst="rect">
            <a:avLst/>
          </a:prstGeom>
        </p:spPr>
      </p:pic>
      <p:pic>
        <p:nvPicPr>
          <p:cNvPr id="14" name="Picture 13">
            <a:extLst>
              <a:ext uri="{FF2B5EF4-FFF2-40B4-BE49-F238E27FC236}">
                <a16:creationId xmlns:a16="http://schemas.microsoft.com/office/drawing/2014/main" id="{051B3100-846D-AD49-B771-2847BF5B78A3}"/>
              </a:ext>
            </a:extLst>
          </p:cNvPr>
          <p:cNvPicPr>
            <a:picLocks noChangeAspect="1"/>
          </p:cNvPicPr>
          <p:nvPr userDrawn="1"/>
        </p:nvPicPr>
        <p:blipFill>
          <a:blip r:embed="rId4">
            <a:alphaModFix amt="35000"/>
          </a:blip>
          <a:stretch>
            <a:fillRect/>
          </a:stretch>
        </p:blipFill>
        <p:spPr>
          <a:xfrm>
            <a:off x="727075" y="587829"/>
            <a:ext cx="9397217" cy="1176167"/>
          </a:xfrm>
          <a:prstGeom prst="rect">
            <a:avLst/>
          </a:prstGeom>
        </p:spPr>
      </p:pic>
    </p:spTree>
    <p:extLst>
      <p:ext uri="{BB962C8B-B14F-4D97-AF65-F5344CB8AC3E}">
        <p14:creationId xmlns:p14="http://schemas.microsoft.com/office/powerpoint/2010/main" val="48775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Intro or Statement Slide - V1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blip>
          <a:srcRect/>
          <a:stretch/>
        </p:blipFill>
        <p:spPr>
          <a:xfrm>
            <a:off x="793" y="0"/>
            <a:ext cx="24384000" cy="13716000"/>
          </a:xfrm>
          <a:prstGeom prst="rect">
            <a:avLst/>
          </a:prstGeom>
        </p:spPr>
      </p:pic>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66F047-6896-A640-A3F5-779254ED3168}"/>
              </a:ext>
            </a:extLst>
          </p:cNvPr>
          <p:cNvSpPr/>
          <p:nvPr userDrawn="1"/>
        </p:nvSpPr>
        <p:spPr>
          <a:xfrm>
            <a:off x="-2382" y="1"/>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B937AA7-C358-C64B-9272-3765A50CE0FD}"/>
              </a:ext>
            </a:extLst>
          </p:cNvPr>
          <p:cNvPicPr>
            <a:picLocks noChangeAspect="1"/>
          </p:cNvPicPr>
          <p:nvPr userDrawn="1"/>
        </p:nvPicPr>
        <p:blipFill>
          <a:blip r:embed="rId3">
            <a:alphaModFix amt="85000"/>
          </a:blip>
          <a:stretch>
            <a:fillRect/>
          </a:stretch>
        </p:blipFill>
        <p:spPr>
          <a:xfrm>
            <a:off x="939346" y="1441790"/>
            <a:ext cx="9397217" cy="924233"/>
          </a:xfrm>
          <a:prstGeom prst="rect">
            <a:avLst/>
          </a:prstGeom>
        </p:spPr>
      </p:pic>
      <p:pic>
        <p:nvPicPr>
          <p:cNvPr id="16" name="Picture 15">
            <a:extLst>
              <a:ext uri="{FF2B5EF4-FFF2-40B4-BE49-F238E27FC236}">
                <a16:creationId xmlns:a16="http://schemas.microsoft.com/office/drawing/2014/main" id="{10396607-2DA9-6D43-A6EF-476A69F37BCF}"/>
              </a:ext>
            </a:extLst>
          </p:cNvPr>
          <p:cNvPicPr>
            <a:picLocks noChangeAspect="1"/>
          </p:cNvPicPr>
          <p:nvPr userDrawn="1"/>
        </p:nvPicPr>
        <p:blipFill>
          <a:blip r:embed="rId4"/>
          <a:stretch>
            <a:fillRect/>
          </a:stretch>
        </p:blipFill>
        <p:spPr>
          <a:xfrm>
            <a:off x="19354801" y="1439352"/>
            <a:ext cx="4093028" cy="924232"/>
          </a:xfrm>
          <a:prstGeom prst="rect">
            <a:avLst/>
          </a:prstGeom>
        </p:spPr>
      </p:pic>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sp>
        <p:nvSpPr>
          <p:cNvPr id="11" name="Title 1">
            <a:extLst>
              <a:ext uri="{FF2B5EF4-FFF2-40B4-BE49-F238E27FC236}">
                <a16:creationId xmlns:a16="http://schemas.microsoft.com/office/drawing/2014/main" id="{ACD56D3B-D11B-254F-9023-39A442D7CB24}"/>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This is a statement slide. Use to make a highlight point or start a new section. It should be brief.</a:t>
            </a:r>
          </a:p>
        </p:txBody>
      </p:sp>
    </p:spTree>
    <p:extLst>
      <p:ext uri="{BB962C8B-B14F-4D97-AF65-F5344CB8AC3E}">
        <p14:creationId xmlns:p14="http://schemas.microsoft.com/office/powerpoint/2010/main" val="190664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Intro or Statement Slide - V1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mt="35000"/>
          </a:blip>
          <a:srcRect/>
          <a:stretch/>
        </p:blipFill>
        <p:spPr>
          <a:xfrm>
            <a:off x="16641" y="0"/>
            <a:ext cx="24384000" cy="13716000"/>
          </a:xfrm>
          <a:prstGeom prst="rect">
            <a:avLst/>
          </a:prstGeom>
        </p:spPr>
      </p:pic>
      <p:sp>
        <p:nvSpPr>
          <p:cNvPr id="13" name="Rectangle 12">
            <a:extLst>
              <a:ext uri="{FF2B5EF4-FFF2-40B4-BE49-F238E27FC236}">
                <a16:creationId xmlns:a16="http://schemas.microsoft.com/office/drawing/2014/main" id="{6E94DC56-04E7-0541-8E73-D8205A534417}"/>
              </a:ext>
            </a:extLst>
          </p:cNvPr>
          <p:cNvSpPr/>
          <p:nvPr userDrawn="1"/>
        </p:nvSpPr>
        <p:spPr>
          <a:xfrm>
            <a:off x="-18229" y="0"/>
            <a:ext cx="24388763" cy="13716000"/>
          </a:xfrm>
          <a:prstGeom prst="rect">
            <a:avLst/>
          </a:prstGeom>
          <a:no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BA5F511C-CDD3-684A-B28E-F29A25B9D166}"/>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tx1"/>
                </a:solidFill>
              </a:defRPr>
            </a:lvl1pPr>
          </a:lstStyle>
          <a:p>
            <a:r>
              <a:rPr lang="en-US" dirty="0"/>
              <a:t>This is a statement slide. Use to make a highlight point or start a new section. It should be brief.</a:t>
            </a:r>
          </a:p>
        </p:txBody>
      </p:sp>
      <p:pic>
        <p:nvPicPr>
          <p:cNvPr id="12" name="Picture 11">
            <a:extLst>
              <a:ext uri="{FF2B5EF4-FFF2-40B4-BE49-F238E27FC236}">
                <a16:creationId xmlns:a16="http://schemas.microsoft.com/office/drawing/2014/main" id="{0971AA3F-1591-EE49-8054-B3EAB00431A1}"/>
              </a:ext>
            </a:extLst>
          </p:cNvPr>
          <p:cNvPicPr>
            <a:picLocks noChangeAspect="1"/>
          </p:cNvPicPr>
          <p:nvPr userDrawn="1"/>
        </p:nvPicPr>
        <p:blipFill>
          <a:blip r:embed="rId3">
            <a:alphaModFix amt="35000"/>
          </a:blip>
          <a:stretch>
            <a:fillRect/>
          </a:stretch>
        </p:blipFill>
        <p:spPr>
          <a:xfrm>
            <a:off x="19307549" y="835488"/>
            <a:ext cx="4163321" cy="928510"/>
          </a:xfrm>
          <a:prstGeom prst="rect">
            <a:avLst/>
          </a:prstGeom>
        </p:spPr>
      </p:pic>
      <p:pic>
        <p:nvPicPr>
          <p:cNvPr id="14" name="Picture 13">
            <a:extLst>
              <a:ext uri="{FF2B5EF4-FFF2-40B4-BE49-F238E27FC236}">
                <a16:creationId xmlns:a16="http://schemas.microsoft.com/office/drawing/2014/main" id="{30BD7278-F9BD-0244-96F9-714D1A84992B}"/>
              </a:ext>
            </a:extLst>
          </p:cNvPr>
          <p:cNvPicPr>
            <a:picLocks noChangeAspect="1"/>
          </p:cNvPicPr>
          <p:nvPr userDrawn="1"/>
        </p:nvPicPr>
        <p:blipFill>
          <a:blip r:embed="rId4">
            <a:alphaModFix amt="35000"/>
          </a:blip>
          <a:stretch>
            <a:fillRect/>
          </a:stretch>
        </p:blipFill>
        <p:spPr>
          <a:xfrm>
            <a:off x="727075" y="587829"/>
            <a:ext cx="9397217" cy="1176167"/>
          </a:xfrm>
          <a:prstGeom prst="rect">
            <a:avLst/>
          </a:prstGeom>
        </p:spPr>
      </p:pic>
    </p:spTree>
    <p:extLst>
      <p:ext uri="{BB962C8B-B14F-4D97-AF65-F5344CB8AC3E}">
        <p14:creationId xmlns:p14="http://schemas.microsoft.com/office/powerpoint/2010/main" val="1125906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or Statement Slide - V1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blip>
          <a:srcRect/>
          <a:stretch/>
        </p:blipFill>
        <p:spPr>
          <a:xfrm>
            <a:off x="16641" y="0"/>
            <a:ext cx="24384000" cy="13716000"/>
          </a:xfrm>
          <a:prstGeom prst="rect">
            <a:avLst/>
          </a:prstGeom>
        </p:spPr>
      </p:pic>
      <p:sp>
        <p:nvSpPr>
          <p:cNvPr id="10" name="Rectangle 9">
            <a:extLst>
              <a:ext uri="{FF2B5EF4-FFF2-40B4-BE49-F238E27FC236}">
                <a16:creationId xmlns:a16="http://schemas.microsoft.com/office/drawing/2014/main" id="{F5D13316-BBA0-7A4C-9D13-64146B65B675}"/>
              </a:ext>
            </a:extLst>
          </p:cNvPr>
          <p:cNvSpPr/>
          <p:nvPr userDrawn="1"/>
        </p:nvSpPr>
        <p:spPr>
          <a:xfrm>
            <a:off x="-2382" y="1"/>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94DC56-04E7-0541-8E73-D8205A534417}"/>
              </a:ext>
            </a:extLst>
          </p:cNvPr>
          <p:cNvSpPr/>
          <p:nvPr userDrawn="1"/>
        </p:nvSpPr>
        <p:spPr>
          <a:xfrm>
            <a:off x="-18229" y="0"/>
            <a:ext cx="24388763" cy="13716000"/>
          </a:xfrm>
          <a:prstGeom prst="rect">
            <a:avLst/>
          </a:prstGeom>
          <a:no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dirty="0"/>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BA5F511C-CDD3-684A-B28E-F29A25B9D166}"/>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This is a statement slide. Use to make a highlight point or start a new section. It should be brief.</a:t>
            </a:r>
          </a:p>
        </p:txBody>
      </p:sp>
      <p:pic>
        <p:nvPicPr>
          <p:cNvPr id="16" name="Picture 15">
            <a:extLst>
              <a:ext uri="{FF2B5EF4-FFF2-40B4-BE49-F238E27FC236}">
                <a16:creationId xmlns:a16="http://schemas.microsoft.com/office/drawing/2014/main" id="{67D83E96-3CC3-5045-BCB3-69B712D480ED}"/>
              </a:ext>
            </a:extLst>
          </p:cNvPr>
          <p:cNvPicPr>
            <a:picLocks noChangeAspect="1"/>
          </p:cNvPicPr>
          <p:nvPr userDrawn="1"/>
        </p:nvPicPr>
        <p:blipFill>
          <a:blip r:embed="rId3">
            <a:alphaModFix amt="85000"/>
          </a:blip>
          <a:stretch>
            <a:fillRect/>
          </a:stretch>
        </p:blipFill>
        <p:spPr>
          <a:xfrm>
            <a:off x="939346" y="1441790"/>
            <a:ext cx="9397217" cy="924233"/>
          </a:xfrm>
          <a:prstGeom prst="rect">
            <a:avLst/>
          </a:prstGeom>
        </p:spPr>
      </p:pic>
      <p:pic>
        <p:nvPicPr>
          <p:cNvPr id="17" name="Picture 16">
            <a:extLst>
              <a:ext uri="{FF2B5EF4-FFF2-40B4-BE49-F238E27FC236}">
                <a16:creationId xmlns:a16="http://schemas.microsoft.com/office/drawing/2014/main" id="{4E1B9C3E-068C-8740-8949-1A227B0C7E0B}"/>
              </a:ext>
            </a:extLst>
          </p:cNvPr>
          <p:cNvPicPr>
            <a:picLocks noChangeAspect="1"/>
          </p:cNvPicPr>
          <p:nvPr userDrawn="1"/>
        </p:nvPicPr>
        <p:blipFill>
          <a:blip r:embed="rId4"/>
          <a:stretch>
            <a:fillRect/>
          </a:stretch>
        </p:blipFill>
        <p:spPr>
          <a:xfrm>
            <a:off x="19354801" y="1439352"/>
            <a:ext cx="4093028" cy="924232"/>
          </a:xfrm>
          <a:prstGeom prst="rect">
            <a:avLst/>
          </a:prstGeom>
        </p:spPr>
      </p:pic>
    </p:spTree>
    <p:extLst>
      <p:ext uri="{BB962C8B-B14F-4D97-AF65-F5344CB8AC3E}">
        <p14:creationId xmlns:p14="http://schemas.microsoft.com/office/powerpoint/2010/main" val="4104741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1052504" y="3248024"/>
            <a:ext cx="22315477" cy="8562965"/>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1052504" y="1155285"/>
            <a:ext cx="22315476"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EA838BA6-37DA-514F-B3D0-DCBB0D6E511A}"/>
              </a:ext>
            </a:extLst>
          </p:cNvPr>
          <p:cNvPicPr>
            <a:picLocks noChangeAspect="1"/>
          </p:cNvPicPr>
          <p:nvPr userDrawn="1"/>
        </p:nvPicPr>
        <p:blipFill>
          <a:blip r:embed="rId2"/>
          <a:stretch>
            <a:fillRect/>
          </a:stretch>
        </p:blipFill>
        <p:spPr>
          <a:xfrm>
            <a:off x="19328266" y="12560715"/>
            <a:ext cx="3023107" cy="674218"/>
          </a:xfrm>
          <a:prstGeom prst="rect">
            <a:avLst/>
          </a:prstGeom>
        </p:spPr>
      </p:pic>
      <p:pic>
        <p:nvPicPr>
          <p:cNvPr id="10" name="Picture 9">
            <a:extLst>
              <a:ext uri="{FF2B5EF4-FFF2-40B4-BE49-F238E27FC236}">
                <a16:creationId xmlns:a16="http://schemas.microsoft.com/office/drawing/2014/main" id="{54155760-C476-AC44-ABD5-30D5C853DFBB}"/>
              </a:ext>
            </a:extLst>
          </p:cNvPr>
          <p:cNvPicPr>
            <a:picLocks noChangeAspect="1"/>
          </p:cNvPicPr>
          <p:nvPr userDrawn="1"/>
        </p:nvPicPr>
        <p:blipFill>
          <a:blip r:embed="rId3"/>
          <a:stretch>
            <a:fillRect/>
          </a:stretch>
        </p:blipFill>
        <p:spPr>
          <a:xfrm>
            <a:off x="916305" y="12009606"/>
            <a:ext cx="12309231" cy="1336134"/>
          </a:xfrm>
          <a:prstGeom prst="rect">
            <a:avLst/>
          </a:prstGeom>
        </p:spPr>
      </p:pic>
    </p:spTree>
    <p:extLst>
      <p:ext uri="{BB962C8B-B14F-4D97-AF65-F5344CB8AC3E}">
        <p14:creationId xmlns:p14="http://schemas.microsoft.com/office/powerpoint/2010/main" val="115064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Two Sections  - V1">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63714B3-A9D0-6648-8BFD-A03A4EFEA327}"/>
              </a:ext>
            </a:extLst>
          </p:cNvPr>
          <p:cNvSpPr>
            <a:spLocks noGrp="1"/>
          </p:cNvSpPr>
          <p:nvPr>
            <p:ph type="title" hasCustomPrompt="1"/>
          </p:nvPr>
        </p:nvSpPr>
        <p:spPr>
          <a:xfrm>
            <a:off x="1052504" y="1363698"/>
            <a:ext cx="7477542" cy="4697463"/>
          </a:xfrm>
          <a:prstGeom prst="rect">
            <a:avLst/>
          </a:prstGeom>
        </p:spPr>
        <p:txBody>
          <a:bodyPr anchor="t" anchorCtr="0"/>
          <a:lstStyle>
            <a:lvl1pPr>
              <a:lnSpc>
                <a:spcPct val="102000"/>
              </a:lnSpc>
              <a:defRPr sz="7500"/>
            </a:lvl1pPr>
          </a:lstStyle>
          <a:p>
            <a:r>
              <a:rPr lang="en-US" dirty="0"/>
              <a:t>This slide type could be useful to introduce multiple ideas</a:t>
            </a:r>
          </a:p>
        </p:txBody>
      </p:sp>
      <p:cxnSp>
        <p:nvCxnSpPr>
          <p:cNvPr id="8" name="Straight Connector 7">
            <a:extLst>
              <a:ext uri="{FF2B5EF4-FFF2-40B4-BE49-F238E27FC236}">
                <a16:creationId xmlns:a16="http://schemas.microsoft.com/office/drawing/2014/main" id="{81CE6B1F-ABD2-1D40-B73A-F1C44D2D0E89}"/>
              </a:ext>
            </a:extLst>
          </p:cNvPr>
          <p:cNvCxnSpPr>
            <a:cxnSpLocks/>
          </p:cNvCxnSpPr>
          <p:nvPr userDrawn="1"/>
        </p:nvCxnSpPr>
        <p:spPr>
          <a:xfrm>
            <a:off x="1170070" y="756377"/>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46A67-9615-5045-9877-D5A9EB3A417F}"/>
              </a:ext>
            </a:extLst>
          </p:cNvPr>
          <p:cNvSpPr/>
          <p:nvPr userDrawn="1"/>
        </p:nvSpPr>
        <p:spPr>
          <a:xfrm>
            <a:off x="9196251" y="1363699"/>
            <a:ext cx="13483369" cy="171481"/>
          </a:xfrm>
          <a:prstGeom prst="rect">
            <a:avLst/>
          </a:prstGeom>
          <a:solidFill>
            <a:srgbClr val="ABC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3">
            <a:extLst>
              <a:ext uri="{FF2B5EF4-FFF2-40B4-BE49-F238E27FC236}">
                <a16:creationId xmlns:a16="http://schemas.microsoft.com/office/drawing/2014/main" id="{66D3E60A-4333-BF4B-A5F2-DDF8126BC0E1}"/>
              </a:ext>
            </a:extLst>
          </p:cNvPr>
          <p:cNvSpPr>
            <a:spLocks noGrp="1"/>
          </p:cNvSpPr>
          <p:nvPr>
            <p:ph sz="quarter" idx="13"/>
          </p:nvPr>
        </p:nvSpPr>
        <p:spPr>
          <a:xfrm>
            <a:off x="9196251" y="1990494"/>
            <a:ext cx="13232675" cy="4385190"/>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6F356AB8-A898-2E4C-8365-B0FBF4CA6CBD}"/>
              </a:ext>
            </a:extLst>
          </p:cNvPr>
          <p:cNvSpPr/>
          <p:nvPr userDrawn="1"/>
        </p:nvSpPr>
        <p:spPr>
          <a:xfrm>
            <a:off x="9196251" y="6899975"/>
            <a:ext cx="13483369" cy="171481"/>
          </a:xfrm>
          <a:prstGeom prst="rect">
            <a:avLst/>
          </a:prstGeom>
          <a:solidFill>
            <a:srgbClr val="ABC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3">
            <a:extLst>
              <a:ext uri="{FF2B5EF4-FFF2-40B4-BE49-F238E27FC236}">
                <a16:creationId xmlns:a16="http://schemas.microsoft.com/office/drawing/2014/main" id="{53753B1D-9492-A148-BE19-7DFD015AFBB7}"/>
              </a:ext>
            </a:extLst>
          </p:cNvPr>
          <p:cNvSpPr>
            <a:spLocks noGrp="1"/>
          </p:cNvSpPr>
          <p:nvPr>
            <p:ph sz="quarter" idx="14"/>
          </p:nvPr>
        </p:nvSpPr>
        <p:spPr>
          <a:xfrm>
            <a:off x="9196251" y="7526770"/>
            <a:ext cx="13232675" cy="4385190"/>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876C67C6-EBC2-974F-A5F2-0432A250E7EF}"/>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DFB354E-4B1B-C640-A9EC-C180BEC03D4D}"/>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0" name="Slide Number Placeholder 5">
            <a:extLst>
              <a:ext uri="{FF2B5EF4-FFF2-40B4-BE49-F238E27FC236}">
                <a16:creationId xmlns:a16="http://schemas.microsoft.com/office/drawing/2014/main" id="{5F472512-515C-6946-9A6D-88E8E804E31F}"/>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2" name="Picture 11">
            <a:extLst>
              <a:ext uri="{FF2B5EF4-FFF2-40B4-BE49-F238E27FC236}">
                <a16:creationId xmlns:a16="http://schemas.microsoft.com/office/drawing/2014/main" id="{BC383FEB-9664-4046-8D81-0A045CB23C11}"/>
              </a:ext>
            </a:extLst>
          </p:cNvPr>
          <p:cNvPicPr>
            <a:picLocks noChangeAspect="1"/>
          </p:cNvPicPr>
          <p:nvPr userDrawn="1"/>
        </p:nvPicPr>
        <p:blipFill>
          <a:blip r:embed="rId2">
            <a:alphaModFix amt="50000"/>
          </a:blip>
          <a:stretch>
            <a:fillRect/>
          </a:stretch>
        </p:blipFill>
        <p:spPr>
          <a:xfrm>
            <a:off x="18974744" y="12714666"/>
            <a:ext cx="3023107" cy="674218"/>
          </a:xfrm>
          <a:prstGeom prst="rect">
            <a:avLst/>
          </a:prstGeom>
        </p:spPr>
      </p:pic>
      <p:pic>
        <p:nvPicPr>
          <p:cNvPr id="19" name="Picture 18">
            <a:extLst>
              <a:ext uri="{FF2B5EF4-FFF2-40B4-BE49-F238E27FC236}">
                <a16:creationId xmlns:a16="http://schemas.microsoft.com/office/drawing/2014/main" id="{9B1D9C9E-6091-D245-8E5B-615F09F35EB6}"/>
              </a:ext>
            </a:extLst>
          </p:cNvPr>
          <p:cNvPicPr>
            <a:picLocks noChangeAspect="1"/>
          </p:cNvPicPr>
          <p:nvPr userDrawn="1"/>
        </p:nvPicPr>
        <p:blipFill>
          <a:blip r:embed="rId3">
            <a:alphaModFix amt="50000"/>
          </a:blip>
          <a:stretch>
            <a:fillRect/>
          </a:stretch>
        </p:blipFill>
        <p:spPr>
          <a:xfrm>
            <a:off x="331143" y="11911960"/>
            <a:ext cx="9397217" cy="1643867"/>
          </a:xfrm>
          <a:prstGeom prst="rect">
            <a:avLst/>
          </a:prstGeom>
        </p:spPr>
      </p:pic>
    </p:spTree>
    <p:extLst>
      <p:ext uri="{BB962C8B-B14F-4D97-AF65-F5344CB8AC3E}">
        <p14:creationId xmlns:p14="http://schemas.microsoft.com/office/powerpoint/2010/main" val="92950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V2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E7297C9-3036-2E4A-B784-8E82353D39FF}"/>
              </a:ext>
            </a:extLst>
          </p:cNvPr>
          <p:cNvSpPr>
            <a:spLocks noGrp="1"/>
          </p:cNvSpPr>
          <p:nvPr>
            <p:ph type="ctrTitle" hasCustomPrompt="1"/>
          </p:nvPr>
        </p:nvSpPr>
        <p:spPr>
          <a:xfrm>
            <a:off x="1645921" y="2835523"/>
            <a:ext cx="21341670" cy="6826742"/>
          </a:xfrm>
          <a:prstGeom prst="rect">
            <a:avLst/>
          </a:prstGeom>
        </p:spPr>
        <p:txBody>
          <a:bodyPr anchor="t">
            <a:normAutofit/>
          </a:bodyPr>
          <a:lstStyle>
            <a:lvl1pPr algn="l">
              <a:defRPr sz="10000" b="1">
                <a:solidFill>
                  <a:schemeClr val="tx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12" name="Subtitle 2">
            <a:extLst>
              <a:ext uri="{FF2B5EF4-FFF2-40B4-BE49-F238E27FC236}">
                <a16:creationId xmlns:a16="http://schemas.microsoft.com/office/drawing/2014/main" id="{AE639E22-7B42-B744-9385-A1EBC60D4C00}"/>
              </a:ext>
            </a:extLst>
          </p:cNvPr>
          <p:cNvSpPr>
            <a:spLocks noGrp="1"/>
          </p:cNvSpPr>
          <p:nvPr>
            <p:ph type="subTitle" idx="1"/>
          </p:nvPr>
        </p:nvSpPr>
        <p:spPr>
          <a:xfrm>
            <a:off x="1645921" y="10302087"/>
            <a:ext cx="21277862" cy="2885126"/>
          </a:xfrm>
          <a:prstGeom prst="rect">
            <a:avLst/>
          </a:prstGeom>
        </p:spPr>
        <p:txBody>
          <a:bodyPr>
            <a:noAutofit/>
          </a:bodyPr>
          <a:lstStyle>
            <a:lvl1pPr marL="0" indent="0" algn="l">
              <a:lnSpc>
                <a:spcPct val="102000"/>
              </a:lnSpc>
              <a:buNone/>
              <a:defRPr sz="4200" b="1">
                <a:solidFill>
                  <a:schemeClr val="tx1"/>
                </a:solidFill>
              </a:defRPr>
            </a:lvl1pPr>
            <a:lvl2pPr marL="0" marR="0" indent="0" algn="l" defTabSz="1828800" rtl="0" eaLnBrk="1" fontAlgn="auto" latinLnBrk="0" hangingPunct="1">
              <a:lnSpc>
                <a:spcPct val="110000"/>
              </a:lnSpc>
              <a:spcBef>
                <a:spcPts val="0"/>
              </a:spcBef>
              <a:spcAft>
                <a:spcPts val="600"/>
              </a:spcAft>
              <a:buClrTx/>
              <a:buSzTx/>
              <a:buFont typeface="Arial" panose="020B0604020202020204" pitchFamily="34" charset="0"/>
              <a:buNone/>
              <a:tabLst/>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pic>
        <p:nvPicPr>
          <p:cNvPr id="13" name="Picture 12">
            <a:extLst>
              <a:ext uri="{FF2B5EF4-FFF2-40B4-BE49-F238E27FC236}">
                <a16:creationId xmlns:a16="http://schemas.microsoft.com/office/drawing/2014/main" id="{568AA2F4-0FA4-1B4C-A354-2A9AFDA56AA4}"/>
              </a:ext>
            </a:extLst>
          </p:cNvPr>
          <p:cNvPicPr>
            <a:picLocks noChangeAspect="1"/>
          </p:cNvPicPr>
          <p:nvPr userDrawn="1"/>
        </p:nvPicPr>
        <p:blipFill>
          <a:blip r:embed="rId2"/>
          <a:stretch>
            <a:fillRect/>
          </a:stretch>
        </p:blipFill>
        <p:spPr>
          <a:xfrm>
            <a:off x="1645921" y="1806410"/>
            <a:ext cx="4093028" cy="924232"/>
          </a:xfrm>
          <a:prstGeom prst="rect">
            <a:avLst/>
          </a:prstGeom>
        </p:spPr>
      </p:pic>
      <p:pic>
        <p:nvPicPr>
          <p:cNvPr id="4" name="Picture 3">
            <a:extLst>
              <a:ext uri="{FF2B5EF4-FFF2-40B4-BE49-F238E27FC236}">
                <a16:creationId xmlns:a16="http://schemas.microsoft.com/office/drawing/2014/main" id="{523815CB-0B1F-D64B-A92C-243E27127A83}"/>
              </a:ext>
            </a:extLst>
          </p:cNvPr>
          <p:cNvPicPr>
            <a:picLocks noChangeAspect="1"/>
          </p:cNvPicPr>
          <p:nvPr userDrawn="1"/>
        </p:nvPicPr>
        <p:blipFill>
          <a:blip r:embed="rId3"/>
          <a:stretch>
            <a:fillRect/>
          </a:stretch>
        </p:blipFill>
        <p:spPr>
          <a:xfrm>
            <a:off x="0" y="0"/>
            <a:ext cx="9765608" cy="1701530"/>
          </a:xfrm>
          <a:prstGeom prst="rect">
            <a:avLst/>
          </a:prstGeom>
        </p:spPr>
      </p:pic>
      <p:pic>
        <p:nvPicPr>
          <p:cNvPr id="16" name="Picture 15">
            <a:extLst>
              <a:ext uri="{FF2B5EF4-FFF2-40B4-BE49-F238E27FC236}">
                <a16:creationId xmlns:a16="http://schemas.microsoft.com/office/drawing/2014/main" id="{1C778B85-46D0-C44D-8D34-38D084D87D01}"/>
              </a:ext>
            </a:extLst>
          </p:cNvPr>
          <p:cNvPicPr>
            <a:picLocks noChangeAspect="1"/>
          </p:cNvPicPr>
          <p:nvPr userDrawn="1"/>
        </p:nvPicPr>
        <p:blipFill>
          <a:blip r:embed="rId4"/>
          <a:stretch>
            <a:fillRect/>
          </a:stretch>
        </p:blipFill>
        <p:spPr>
          <a:xfrm>
            <a:off x="20022600" y="572622"/>
            <a:ext cx="4349369" cy="970003"/>
          </a:xfrm>
          <a:prstGeom prst="rect">
            <a:avLst/>
          </a:prstGeom>
        </p:spPr>
      </p:pic>
    </p:spTree>
    <p:extLst>
      <p:ext uri="{BB962C8B-B14F-4D97-AF65-F5344CB8AC3E}">
        <p14:creationId xmlns:p14="http://schemas.microsoft.com/office/powerpoint/2010/main" val="3048933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B4C7C42-C853-AA44-86A5-9DEA12BC318C}"/>
              </a:ext>
            </a:extLst>
          </p:cNvPr>
          <p:cNvCxnSpPr>
            <a:cxnSpLocks/>
          </p:cNvCxnSpPr>
          <p:nvPr userDrawn="1"/>
        </p:nvCxnSpPr>
        <p:spPr>
          <a:xfrm>
            <a:off x="1052504" y="756377"/>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id="{15F8FED7-CB0F-0142-8B31-EABB96EF2643}"/>
              </a:ext>
            </a:extLst>
          </p:cNvPr>
          <p:cNvSpPr>
            <a:spLocks noGrp="1"/>
          </p:cNvSpPr>
          <p:nvPr>
            <p:ph sz="quarter" idx="14"/>
          </p:nvPr>
        </p:nvSpPr>
        <p:spPr>
          <a:xfrm>
            <a:off x="12680950" y="3048646"/>
            <a:ext cx="10789920" cy="8817289"/>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76007716-6B35-2342-8A36-120E0989BF7B}"/>
              </a:ext>
            </a:extLst>
          </p:cNvPr>
          <p:cNvSpPr>
            <a:spLocks noGrp="1"/>
          </p:cNvSpPr>
          <p:nvPr>
            <p:ph sz="quarter" idx="15"/>
          </p:nvPr>
        </p:nvSpPr>
        <p:spPr>
          <a:xfrm>
            <a:off x="1052504" y="3048646"/>
            <a:ext cx="10789920" cy="862954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id="{65DE77CC-1C10-9A46-A52C-B20E4BFDF16C}"/>
              </a:ext>
            </a:extLst>
          </p:cNvPr>
          <p:cNvSpPr>
            <a:spLocks noGrp="1"/>
          </p:cNvSpPr>
          <p:nvPr>
            <p:ph type="title"/>
          </p:nvPr>
        </p:nvSpPr>
        <p:spPr>
          <a:xfrm>
            <a:off x="1052504" y="1113862"/>
            <a:ext cx="22418366"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2D2AAD3-921A-4C4B-8A47-78F699D06263}"/>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F6134FF-8108-0A43-917A-1FA6A37F5EB9}"/>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id="{6AEA5D46-F6CD-444C-8439-8C0C09BD7A92}"/>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40189581-BB0A-1D4D-A0E2-182ADC48248F}"/>
              </a:ext>
            </a:extLst>
          </p:cNvPr>
          <p:cNvPicPr>
            <a:picLocks noChangeAspect="1"/>
          </p:cNvPicPr>
          <p:nvPr userDrawn="1"/>
        </p:nvPicPr>
        <p:blipFill>
          <a:blip r:embed="rId2">
            <a:alphaModFix amt="50000"/>
          </a:blip>
          <a:stretch>
            <a:fillRect/>
          </a:stretch>
        </p:blipFill>
        <p:spPr>
          <a:xfrm>
            <a:off x="18974744" y="12714666"/>
            <a:ext cx="3023107" cy="674218"/>
          </a:xfrm>
          <a:prstGeom prst="rect">
            <a:avLst/>
          </a:prstGeom>
        </p:spPr>
      </p:pic>
      <p:pic>
        <p:nvPicPr>
          <p:cNvPr id="18" name="Picture 17">
            <a:extLst>
              <a:ext uri="{FF2B5EF4-FFF2-40B4-BE49-F238E27FC236}">
                <a16:creationId xmlns:a16="http://schemas.microsoft.com/office/drawing/2014/main" id="{9B7BC4F9-F4FA-A94E-B651-03D451E6496D}"/>
              </a:ext>
            </a:extLst>
          </p:cNvPr>
          <p:cNvPicPr>
            <a:picLocks noChangeAspect="1"/>
          </p:cNvPicPr>
          <p:nvPr userDrawn="1"/>
        </p:nvPicPr>
        <p:blipFill>
          <a:blip r:embed="rId3">
            <a:alphaModFix amt="50000"/>
          </a:blip>
          <a:stretch>
            <a:fillRect/>
          </a:stretch>
        </p:blipFill>
        <p:spPr>
          <a:xfrm>
            <a:off x="331143" y="11911960"/>
            <a:ext cx="9397217" cy="1643867"/>
          </a:xfrm>
          <a:prstGeom prst="rect">
            <a:avLst/>
          </a:prstGeom>
        </p:spPr>
      </p:pic>
    </p:spTree>
    <p:extLst>
      <p:ext uri="{BB962C8B-B14F-4D97-AF65-F5344CB8AC3E}">
        <p14:creationId xmlns:p14="http://schemas.microsoft.com/office/powerpoint/2010/main" val="416948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Slide - Two Sections  - V2">
    <p:spTree>
      <p:nvGrpSpPr>
        <p:cNvPr id="1" name=""/>
        <p:cNvGrpSpPr/>
        <p:nvPr/>
      </p:nvGrpSpPr>
      <p:grpSpPr>
        <a:xfrm>
          <a:off x="0" y="0"/>
          <a:ext cx="0" cy="0"/>
          <a:chOff x="0" y="0"/>
          <a:chExt cx="0" cy="0"/>
        </a:xfrm>
      </p:grpSpPr>
      <p:sp>
        <p:nvSpPr>
          <p:cNvPr id="11" name="Content Placeholder 13">
            <a:extLst>
              <a:ext uri="{FF2B5EF4-FFF2-40B4-BE49-F238E27FC236}">
                <a16:creationId xmlns:a16="http://schemas.microsoft.com/office/drawing/2014/main" id="{15F8FED7-CB0F-0142-8B31-EABB96EF2643}"/>
              </a:ext>
            </a:extLst>
          </p:cNvPr>
          <p:cNvSpPr>
            <a:spLocks noGrp="1"/>
          </p:cNvSpPr>
          <p:nvPr>
            <p:ph sz="quarter" idx="14"/>
          </p:nvPr>
        </p:nvSpPr>
        <p:spPr>
          <a:xfrm>
            <a:off x="12680950" y="3048646"/>
            <a:ext cx="10789920" cy="8817289"/>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76007716-6B35-2342-8A36-120E0989BF7B}"/>
              </a:ext>
            </a:extLst>
          </p:cNvPr>
          <p:cNvSpPr>
            <a:spLocks noGrp="1"/>
          </p:cNvSpPr>
          <p:nvPr>
            <p:ph sz="quarter" idx="15"/>
          </p:nvPr>
        </p:nvSpPr>
        <p:spPr>
          <a:xfrm>
            <a:off x="1052504" y="3048646"/>
            <a:ext cx="10789920" cy="8629543"/>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id="{65DE77CC-1C10-9A46-A52C-B20E4BFDF16C}"/>
              </a:ext>
            </a:extLst>
          </p:cNvPr>
          <p:cNvSpPr>
            <a:spLocks noGrp="1"/>
          </p:cNvSpPr>
          <p:nvPr>
            <p:ph type="title"/>
          </p:nvPr>
        </p:nvSpPr>
        <p:spPr>
          <a:xfrm>
            <a:off x="1052504" y="1113862"/>
            <a:ext cx="22418366" cy="1577321"/>
          </a:xfrm>
          <a:prstGeom prst="rect">
            <a:avLst/>
          </a:prstGeom>
        </p:spPr>
        <p:txBody>
          <a:bodyPr anchor="t" anchorCtr="0"/>
          <a:lstStyle>
            <a:lvl1pPr>
              <a:lnSpc>
                <a:spcPct val="105000"/>
              </a:lnSpc>
              <a:defRPr sz="5200"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2D2AAD3-921A-4C4B-8A47-78F699D06263}"/>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F6134FF-8108-0A43-917A-1FA6A37F5EB9}"/>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id="{6AEA5D46-F6CD-444C-8439-8C0C09BD7A92}"/>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40189581-BB0A-1D4D-A0E2-182ADC48248F}"/>
              </a:ext>
            </a:extLst>
          </p:cNvPr>
          <p:cNvPicPr>
            <a:picLocks noChangeAspect="1"/>
          </p:cNvPicPr>
          <p:nvPr userDrawn="1"/>
        </p:nvPicPr>
        <p:blipFill>
          <a:blip r:embed="rId2">
            <a:alphaModFix amt="50000"/>
          </a:blip>
          <a:stretch>
            <a:fillRect/>
          </a:stretch>
        </p:blipFill>
        <p:spPr>
          <a:xfrm>
            <a:off x="18974744" y="12714666"/>
            <a:ext cx="3023107" cy="674218"/>
          </a:xfrm>
          <a:prstGeom prst="rect">
            <a:avLst/>
          </a:prstGeom>
        </p:spPr>
      </p:pic>
      <p:pic>
        <p:nvPicPr>
          <p:cNvPr id="18" name="Picture 17">
            <a:extLst>
              <a:ext uri="{FF2B5EF4-FFF2-40B4-BE49-F238E27FC236}">
                <a16:creationId xmlns:a16="http://schemas.microsoft.com/office/drawing/2014/main" id="{9B7BC4F9-F4FA-A94E-B651-03D451E6496D}"/>
              </a:ext>
            </a:extLst>
          </p:cNvPr>
          <p:cNvPicPr>
            <a:picLocks noChangeAspect="1"/>
          </p:cNvPicPr>
          <p:nvPr userDrawn="1"/>
        </p:nvPicPr>
        <p:blipFill>
          <a:blip r:embed="rId3">
            <a:alphaModFix amt="50000"/>
          </a:blip>
          <a:stretch>
            <a:fillRect/>
          </a:stretch>
        </p:blipFill>
        <p:spPr>
          <a:xfrm>
            <a:off x="331143" y="11911960"/>
            <a:ext cx="9397217" cy="1643867"/>
          </a:xfrm>
          <a:prstGeom prst="rect">
            <a:avLst/>
          </a:prstGeom>
        </p:spPr>
      </p:pic>
    </p:spTree>
    <p:extLst>
      <p:ext uri="{BB962C8B-B14F-4D97-AF65-F5344CB8AC3E}">
        <p14:creationId xmlns:p14="http://schemas.microsoft.com/office/powerpoint/2010/main" val="2096747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Slide - Emphasized 2-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25D64-F218-0B49-B844-28C0A2B1D1A6}"/>
              </a:ext>
            </a:extLst>
          </p:cNvPr>
          <p:cNvSpPr/>
          <p:nvPr userDrawn="1"/>
        </p:nvSpPr>
        <p:spPr>
          <a:xfrm>
            <a:off x="1" y="0"/>
            <a:ext cx="6919784" cy="13716000"/>
          </a:xfrm>
          <a:prstGeom prst="rect">
            <a:avLst/>
          </a:prstGeom>
          <a:solidFill>
            <a:srgbClr val="00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63714B3-A9D0-6648-8BFD-A03A4EFEA327}"/>
              </a:ext>
            </a:extLst>
          </p:cNvPr>
          <p:cNvSpPr>
            <a:spLocks noGrp="1"/>
          </p:cNvSpPr>
          <p:nvPr>
            <p:ph type="title" hasCustomPrompt="1"/>
          </p:nvPr>
        </p:nvSpPr>
        <p:spPr>
          <a:xfrm>
            <a:off x="1052504" y="1363698"/>
            <a:ext cx="5274155" cy="4697463"/>
          </a:xfrm>
          <a:prstGeom prst="rect">
            <a:avLst/>
          </a:prstGeom>
        </p:spPr>
        <p:txBody>
          <a:bodyPr anchor="t" anchorCtr="0"/>
          <a:lstStyle>
            <a:lvl1pPr>
              <a:lnSpc>
                <a:spcPct val="102000"/>
              </a:lnSpc>
              <a:defRPr sz="7500">
                <a:solidFill>
                  <a:schemeClr val="bg1"/>
                </a:solidFill>
              </a:defRPr>
            </a:lvl1pPr>
          </a:lstStyle>
          <a:p>
            <a:r>
              <a:rPr lang="en-US" dirty="0"/>
              <a:t>This slide type could be useful to introduce multiple ideas</a:t>
            </a:r>
          </a:p>
        </p:txBody>
      </p:sp>
      <p:sp>
        <p:nvSpPr>
          <p:cNvPr id="13" name="Content Placeholder 13">
            <a:extLst>
              <a:ext uri="{FF2B5EF4-FFF2-40B4-BE49-F238E27FC236}">
                <a16:creationId xmlns:a16="http://schemas.microsoft.com/office/drawing/2014/main" id="{66D3E60A-4333-BF4B-A5F2-DDF8126BC0E1}"/>
              </a:ext>
            </a:extLst>
          </p:cNvPr>
          <p:cNvSpPr>
            <a:spLocks noGrp="1"/>
          </p:cNvSpPr>
          <p:nvPr>
            <p:ph sz="quarter" idx="13"/>
          </p:nvPr>
        </p:nvSpPr>
        <p:spPr>
          <a:xfrm>
            <a:off x="7972288" y="1370047"/>
            <a:ext cx="15362383" cy="10640719"/>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876C67C6-EBC2-974F-A5F2-0432A250E7EF}"/>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DFB354E-4B1B-C640-A9EC-C180BEC03D4D}"/>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0" name="Slide Number Placeholder 5">
            <a:extLst>
              <a:ext uri="{FF2B5EF4-FFF2-40B4-BE49-F238E27FC236}">
                <a16:creationId xmlns:a16="http://schemas.microsoft.com/office/drawing/2014/main" id="{5F472512-515C-6946-9A6D-88E8E804E31F}"/>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6" name="Picture 15">
            <a:extLst>
              <a:ext uri="{FF2B5EF4-FFF2-40B4-BE49-F238E27FC236}">
                <a16:creationId xmlns:a16="http://schemas.microsoft.com/office/drawing/2014/main" id="{8B055550-643F-7F4B-A2C7-6589800CACF6}"/>
              </a:ext>
            </a:extLst>
          </p:cNvPr>
          <p:cNvPicPr>
            <a:picLocks noChangeAspect="1"/>
          </p:cNvPicPr>
          <p:nvPr userDrawn="1"/>
        </p:nvPicPr>
        <p:blipFill>
          <a:blip r:embed="rId2"/>
          <a:stretch>
            <a:fillRect/>
          </a:stretch>
        </p:blipFill>
        <p:spPr>
          <a:xfrm>
            <a:off x="244127" y="12317882"/>
            <a:ext cx="1487277" cy="1020034"/>
          </a:xfrm>
          <a:prstGeom prst="rect">
            <a:avLst/>
          </a:prstGeom>
        </p:spPr>
      </p:pic>
      <p:pic>
        <p:nvPicPr>
          <p:cNvPr id="12" name="Picture 11">
            <a:extLst>
              <a:ext uri="{FF2B5EF4-FFF2-40B4-BE49-F238E27FC236}">
                <a16:creationId xmlns:a16="http://schemas.microsoft.com/office/drawing/2014/main" id="{7BE014DC-E329-FA41-AECD-EAFFA3F8976E}"/>
              </a:ext>
            </a:extLst>
          </p:cNvPr>
          <p:cNvPicPr>
            <a:picLocks noChangeAspect="1"/>
          </p:cNvPicPr>
          <p:nvPr userDrawn="1"/>
        </p:nvPicPr>
        <p:blipFill>
          <a:blip r:embed="rId3">
            <a:alphaModFix amt="70000"/>
          </a:blip>
          <a:stretch>
            <a:fillRect/>
          </a:stretch>
        </p:blipFill>
        <p:spPr>
          <a:xfrm>
            <a:off x="1858455" y="12264000"/>
            <a:ext cx="4934279" cy="1020034"/>
          </a:xfrm>
          <a:prstGeom prst="rect">
            <a:avLst/>
          </a:prstGeom>
        </p:spPr>
      </p:pic>
    </p:spTree>
    <p:extLst>
      <p:ext uri="{BB962C8B-B14F-4D97-AF65-F5344CB8AC3E}">
        <p14:creationId xmlns:p14="http://schemas.microsoft.com/office/powerpoint/2010/main" val="1172239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 - split side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3A5C4CC-AA10-2141-B548-08BE8BC72EF0}"/>
              </a:ext>
            </a:extLst>
          </p:cNvPr>
          <p:cNvPicPr>
            <a:picLocks noChangeAspect="1"/>
          </p:cNvPicPr>
          <p:nvPr userDrawn="1"/>
        </p:nvPicPr>
        <p:blipFill>
          <a:blip r:embed="rId2"/>
          <a:srcRect/>
          <a:stretch/>
        </p:blipFill>
        <p:spPr>
          <a:xfrm>
            <a:off x="0" y="0"/>
            <a:ext cx="12192000" cy="13716000"/>
          </a:xfrm>
          <a:prstGeom prst="rect">
            <a:avLst/>
          </a:prstGeom>
        </p:spPr>
      </p:pic>
      <p:sp>
        <p:nvSpPr>
          <p:cNvPr id="13" name="Rectangle 12">
            <a:extLst>
              <a:ext uri="{FF2B5EF4-FFF2-40B4-BE49-F238E27FC236}">
                <a16:creationId xmlns:a16="http://schemas.microsoft.com/office/drawing/2014/main" id="{6E94DC56-04E7-0541-8E73-D8205A534417}"/>
              </a:ext>
            </a:extLst>
          </p:cNvPr>
          <p:cNvSpPr/>
          <p:nvPr userDrawn="1"/>
        </p:nvSpPr>
        <p:spPr>
          <a:xfrm>
            <a:off x="-1588" y="0"/>
            <a:ext cx="12193588" cy="13716000"/>
          </a:xfrm>
          <a:prstGeom prst="rect">
            <a:avLst/>
          </a:prstGeom>
          <a:solidFill>
            <a:srgbClr val="002156">
              <a:alpha val="83922"/>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p:spPr>
        <p:txBody>
          <a:bodyPr vert="horz" lIns="91440" tIns="45720" rIns="91440" bIns="45720" rtlCol="0" anchor="ctr"/>
          <a:lstStyle>
            <a:lvl1pPr algn="ctr">
              <a:defRPr sz="2400" b="1">
                <a:solidFill>
                  <a:srgbClr val="002156"/>
                </a:solidFill>
                <a:latin typeface="Helvetica" pitchFamily="2" charset="0"/>
              </a:defRPr>
            </a:lvl1pPr>
          </a:lstStyle>
          <a:p>
            <a:fld id="{AB0A2592-0B1A-734C-B468-DA21C7D792C7}" type="slidenum">
              <a:rPr lang="en-US" smtClean="0"/>
              <a:pPr/>
              <a:t>‹#›</a:t>
            </a:fld>
            <a:endParaRPr lang="en-US" dirty="0"/>
          </a:p>
        </p:txBody>
      </p:sp>
      <p:sp>
        <p:nvSpPr>
          <p:cNvPr id="2" name="Title 1"/>
          <p:cNvSpPr>
            <a:spLocks noGrp="1"/>
          </p:cNvSpPr>
          <p:nvPr>
            <p:ph type="title" hasCustomPrompt="1"/>
          </p:nvPr>
        </p:nvSpPr>
        <p:spPr>
          <a:xfrm>
            <a:off x="1763704" y="3570156"/>
            <a:ext cx="8536236" cy="8483293"/>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A short statement that relates to topic and also the excerpt or phrase to the right.</a:t>
            </a: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hasCustomPrompt="1"/>
          </p:nvPr>
        </p:nvSpPr>
        <p:spPr>
          <a:xfrm>
            <a:off x="14268451" y="3570155"/>
            <a:ext cx="8355020" cy="8483294"/>
          </a:xfrm>
          <a:prstGeom prst="rect">
            <a:avLst/>
          </a:prstGeom>
        </p:spPr>
        <p:txBody>
          <a:bodyPr lIns="0" tIns="0" rIns="0" bIns="0"/>
          <a:lstStyle>
            <a:lvl1pPr>
              <a:lnSpc>
                <a:spcPct val="110000"/>
              </a:lnSpc>
              <a:spcBef>
                <a:spcPts val="2600"/>
              </a:spcBef>
              <a:spcAft>
                <a:spcPts val="400"/>
              </a:spcAft>
              <a:defRPr sz="4000" b="1">
                <a:solidFill>
                  <a:srgbClr val="1669C9"/>
                </a:solidFill>
              </a:defRPr>
            </a:lvl1pPr>
            <a:lvl2pPr marL="295275" indent="-274638">
              <a:buClr>
                <a:srgbClr val="51AF46"/>
              </a:buClr>
              <a:buSzPct val="120000"/>
              <a:tabLst/>
              <a:defRPr sz="3000">
                <a:solidFill>
                  <a:schemeClr val="bg2">
                    <a:lumMod val="25000"/>
                  </a:schemeClr>
                </a:solidFill>
              </a:defRPr>
            </a:lvl2pPr>
            <a:lvl3pPr marL="698500" indent="-381000">
              <a:buClr>
                <a:srgbClr val="51AF46"/>
              </a:buClr>
              <a:tabLst/>
              <a:defRPr sz="3000">
                <a:solidFill>
                  <a:schemeClr val="bg2">
                    <a:lumMod val="25000"/>
                  </a:schemeClr>
                </a:solidFill>
              </a:defRPr>
            </a:lvl3pPr>
            <a:lvl4pPr marL="1100138" indent="-381000">
              <a:buClr>
                <a:srgbClr val="51AF46"/>
              </a:buClr>
              <a:buSzPct val="90000"/>
              <a:tabLst/>
              <a:defRPr sz="3000" b="0">
                <a:solidFill>
                  <a:schemeClr val="bg2">
                    <a:lumMod val="25000"/>
                  </a:schemeClr>
                </a:solidFill>
              </a:defRPr>
            </a:lvl4pPr>
            <a:lvl5pPr marL="1501775" indent="-381000">
              <a:buClr>
                <a:srgbClr val="51AF46"/>
              </a:buClr>
              <a:buFont typeface="Wingdings" pitchFamily="2" charset="2"/>
              <a:buChar char="§"/>
              <a:tabLst/>
              <a:defRPr sz="3000">
                <a:solidFill>
                  <a:schemeClr val="bg2">
                    <a:lumMod val="25000"/>
                  </a:schemeClr>
                </a:solidFill>
              </a:defRPr>
            </a:lvl5pPr>
          </a:lstStyle>
          <a:p>
            <a:pPr lvl="0"/>
            <a:r>
              <a:rPr lang="en-US" dirty="0"/>
              <a:t>Could be a phrase or excerpt that is pulled into the presentation to introduce a thought or concept that works within the presenter’s current or next topic.</a:t>
            </a:r>
          </a:p>
        </p:txBody>
      </p:sp>
      <p:pic>
        <p:nvPicPr>
          <p:cNvPr id="24" name="Picture 23">
            <a:extLst>
              <a:ext uri="{FF2B5EF4-FFF2-40B4-BE49-F238E27FC236}">
                <a16:creationId xmlns:a16="http://schemas.microsoft.com/office/drawing/2014/main" id="{4009658B-7274-EE49-B6E0-94FC5B5AB43B}"/>
              </a:ext>
            </a:extLst>
          </p:cNvPr>
          <p:cNvPicPr>
            <a:picLocks noChangeAspect="1"/>
          </p:cNvPicPr>
          <p:nvPr userDrawn="1"/>
        </p:nvPicPr>
        <p:blipFill>
          <a:blip r:embed="rId3"/>
          <a:stretch>
            <a:fillRect/>
          </a:stretch>
        </p:blipFill>
        <p:spPr>
          <a:xfrm>
            <a:off x="20636993" y="644198"/>
            <a:ext cx="3023107" cy="674218"/>
          </a:xfrm>
          <a:prstGeom prst="rect">
            <a:avLst/>
          </a:prstGeom>
        </p:spPr>
      </p:pic>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1C6D98B8-5F15-7C4F-8238-6736B1BB2519}"/>
              </a:ext>
            </a:extLst>
          </p:cNvPr>
          <p:cNvPicPr>
            <a:picLocks noChangeAspect="1"/>
          </p:cNvPicPr>
          <p:nvPr userDrawn="1"/>
        </p:nvPicPr>
        <p:blipFill>
          <a:blip r:embed="rId4"/>
          <a:stretch>
            <a:fillRect/>
          </a:stretch>
        </p:blipFill>
        <p:spPr>
          <a:xfrm>
            <a:off x="12655027" y="326571"/>
            <a:ext cx="7518938" cy="991845"/>
          </a:xfrm>
          <a:prstGeom prst="rect">
            <a:avLst/>
          </a:prstGeom>
        </p:spPr>
      </p:pic>
    </p:spTree>
    <p:extLst>
      <p:ext uri="{BB962C8B-B14F-4D97-AF65-F5344CB8AC3E}">
        <p14:creationId xmlns:p14="http://schemas.microsoft.com/office/powerpoint/2010/main" val="4265993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Slide - V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4538" y="2794332"/>
            <a:ext cx="20250814" cy="3197603"/>
          </a:xfrm>
          <a:prstGeom prst="rect">
            <a:avLst/>
          </a:prstGeom>
        </p:spPr>
        <p:txBody>
          <a:bodyPr anchor="t">
            <a:normAutofit/>
          </a:bodyPr>
          <a:lstStyle>
            <a:lvl1pPr algn="l">
              <a:defRPr sz="8000" b="1">
                <a:solidFill>
                  <a:srgbClr val="002156"/>
                </a:solidFill>
                <a:latin typeface="Arial" panose="020B0604020202020204" pitchFamily="34" charset="0"/>
                <a:cs typeface="Arial" panose="020B0604020202020204" pitchFamily="34" charset="0"/>
              </a:defRPr>
            </a:lvl1pPr>
          </a:lstStyle>
          <a:p>
            <a:r>
              <a:rPr lang="en-US" dirty="0"/>
              <a:t>Thank you</a:t>
            </a:r>
          </a:p>
        </p:txBody>
      </p:sp>
      <p:sp>
        <p:nvSpPr>
          <p:cNvPr id="3" name="Subtitle 2"/>
          <p:cNvSpPr>
            <a:spLocks noGrp="1"/>
          </p:cNvSpPr>
          <p:nvPr>
            <p:ph type="subTitle" idx="1" hasCustomPrompt="1"/>
          </p:nvPr>
        </p:nvSpPr>
        <p:spPr>
          <a:xfrm>
            <a:off x="1794538" y="6580353"/>
            <a:ext cx="20250814" cy="822195"/>
          </a:xfrm>
          <a:prstGeom prst="rect">
            <a:avLst/>
          </a:prstGeom>
        </p:spPr>
        <p:txBody>
          <a:bodyPr>
            <a:normAutofit/>
          </a:bodyPr>
          <a:lstStyle>
            <a:lvl1pPr marL="0" indent="0" algn="l">
              <a:buNone/>
              <a:defRPr sz="3800" b="1" baseline="0">
                <a:solidFill>
                  <a:schemeClr val="accent2">
                    <a:lumMod val="75000"/>
                  </a:schemeClr>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For more information, please contact:</a:t>
            </a:r>
          </a:p>
        </p:txBody>
      </p:sp>
      <p:pic>
        <p:nvPicPr>
          <p:cNvPr id="11" name="Picture 10">
            <a:extLst>
              <a:ext uri="{FF2B5EF4-FFF2-40B4-BE49-F238E27FC236}">
                <a16:creationId xmlns:a16="http://schemas.microsoft.com/office/drawing/2014/main" id="{26C939D5-0B99-0746-8781-DD0E57E609C5}"/>
              </a:ext>
            </a:extLst>
          </p:cNvPr>
          <p:cNvPicPr>
            <a:picLocks noChangeAspect="1"/>
          </p:cNvPicPr>
          <p:nvPr userDrawn="1"/>
        </p:nvPicPr>
        <p:blipFill>
          <a:blip r:embed="rId2"/>
          <a:stretch>
            <a:fillRect/>
          </a:stretch>
        </p:blipFill>
        <p:spPr>
          <a:xfrm>
            <a:off x="19307549" y="835488"/>
            <a:ext cx="4163321" cy="928510"/>
          </a:xfrm>
          <a:prstGeom prst="rect">
            <a:avLst/>
          </a:prstGeom>
        </p:spPr>
      </p:pic>
      <p:cxnSp>
        <p:nvCxnSpPr>
          <p:cNvPr id="15" name="Straight Connector 14">
            <a:extLst>
              <a:ext uri="{FF2B5EF4-FFF2-40B4-BE49-F238E27FC236}">
                <a16:creationId xmlns:a16="http://schemas.microsoft.com/office/drawing/2014/main" id="{2793E10E-EB55-BA43-A700-AC20DE99BD5E}"/>
              </a:ext>
            </a:extLst>
          </p:cNvPr>
          <p:cNvCxnSpPr/>
          <p:nvPr userDrawn="1"/>
        </p:nvCxnSpPr>
        <p:spPr>
          <a:xfrm>
            <a:off x="22679620" y="13041099"/>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FF9CDF67-D39F-1B4E-A1F6-96AE03ED7F37}"/>
              </a:ext>
            </a:extLst>
          </p:cNvPr>
          <p:cNvCxnSpPr>
            <a:cxnSpLocks/>
          </p:cNvCxnSpPr>
          <p:nvPr userDrawn="1"/>
        </p:nvCxnSpPr>
        <p:spPr>
          <a:xfrm>
            <a:off x="1794539" y="2352412"/>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32796A5-2084-4F47-8798-CFF10E44C7F1}"/>
              </a:ext>
            </a:extLst>
          </p:cNvPr>
          <p:cNvSpPr>
            <a:spLocks noGrp="1"/>
          </p:cNvSpPr>
          <p:nvPr>
            <p:ph type="body" sz="quarter" idx="10" hasCustomPrompt="1"/>
          </p:nvPr>
        </p:nvSpPr>
        <p:spPr>
          <a:xfrm>
            <a:off x="1794538" y="8242670"/>
            <a:ext cx="20250814" cy="2589213"/>
          </a:xfrm>
          <a:prstGeom prst="rect">
            <a:avLst/>
          </a:prstGeom>
        </p:spPr>
        <p:txBody>
          <a:bodyPr/>
          <a:lstStyle/>
          <a:p>
            <a:pPr>
              <a:lnSpc>
                <a:spcPct val="130000"/>
              </a:lnSpc>
            </a:pPr>
            <a:r>
              <a:rPr lang="en-US" b="1" baseline="0" dirty="0" err="1">
                <a:solidFill>
                  <a:schemeClr val="accent4">
                    <a:lumMod val="50000"/>
                  </a:schemeClr>
                </a:solidFill>
              </a:rPr>
              <a:t>Firstname</a:t>
            </a:r>
            <a:r>
              <a:rPr lang="en-US" b="1" baseline="0" dirty="0">
                <a:solidFill>
                  <a:schemeClr val="accent4">
                    <a:lumMod val="50000"/>
                  </a:schemeClr>
                </a:solidFill>
              </a:rPr>
              <a:t> </a:t>
            </a:r>
            <a:r>
              <a:rPr lang="en-US" b="1" baseline="0" dirty="0" err="1">
                <a:solidFill>
                  <a:schemeClr val="accent4">
                    <a:lumMod val="50000"/>
                  </a:schemeClr>
                </a:solidFill>
              </a:rPr>
              <a:t>Lastname</a:t>
            </a:r>
            <a:br>
              <a:rPr lang="en-US" b="0" baseline="0" dirty="0">
                <a:solidFill>
                  <a:schemeClr val="accent4">
                    <a:lumMod val="50000"/>
                  </a:schemeClr>
                </a:solidFill>
              </a:rPr>
            </a:br>
            <a:r>
              <a:rPr lang="en-US" b="0" baseline="0" dirty="0">
                <a:solidFill>
                  <a:schemeClr val="accent4">
                    <a:lumMod val="50000"/>
                  </a:schemeClr>
                </a:solidFill>
                <a:hlinkClick r:id="rId3">
                  <a:extLst>
                    <a:ext uri="{A12FA001-AC4F-418D-AE19-62706E023703}">
                      <ahyp:hlinkClr xmlns:ahyp="http://schemas.microsoft.com/office/drawing/2018/hyperlinkcolor" val="tx"/>
                    </a:ext>
                  </a:extLst>
                </a:hlinkClick>
              </a:rPr>
              <a:t>email@wested.org</a:t>
            </a:r>
            <a:br>
              <a:rPr lang="en-US" b="0" baseline="0" dirty="0">
                <a:solidFill>
                  <a:schemeClr val="accent4">
                    <a:lumMod val="50000"/>
                  </a:schemeClr>
                </a:solidFill>
              </a:rPr>
            </a:br>
            <a:r>
              <a:rPr lang="en-US" b="0" baseline="0" dirty="0">
                <a:solidFill>
                  <a:schemeClr val="accent4">
                    <a:lumMod val="50000"/>
                  </a:schemeClr>
                </a:solidFill>
              </a:rPr>
              <a:t>555.818.5200</a:t>
            </a:r>
          </a:p>
        </p:txBody>
      </p:sp>
      <p:pic>
        <p:nvPicPr>
          <p:cNvPr id="13" name="Picture 12">
            <a:extLst>
              <a:ext uri="{FF2B5EF4-FFF2-40B4-BE49-F238E27FC236}">
                <a16:creationId xmlns:a16="http://schemas.microsoft.com/office/drawing/2014/main" id="{7F0B60FA-03B8-7C47-93BC-6E36708FE7A4}"/>
              </a:ext>
            </a:extLst>
          </p:cNvPr>
          <p:cNvPicPr>
            <a:picLocks noChangeAspect="1"/>
          </p:cNvPicPr>
          <p:nvPr userDrawn="1"/>
        </p:nvPicPr>
        <p:blipFill>
          <a:blip r:embed="rId4"/>
          <a:stretch>
            <a:fillRect/>
          </a:stretch>
        </p:blipFill>
        <p:spPr>
          <a:xfrm>
            <a:off x="1383323" y="427864"/>
            <a:ext cx="12309231" cy="1336134"/>
          </a:xfrm>
          <a:prstGeom prst="rect">
            <a:avLst/>
          </a:prstGeom>
        </p:spPr>
      </p:pic>
    </p:spTree>
    <p:extLst>
      <p:ext uri="{BB962C8B-B14F-4D97-AF65-F5344CB8AC3E}">
        <p14:creationId xmlns:p14="http://schemas.microsoft.com/office/powerpoint/2010/main" val="629032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 V2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rcRect/>
          <a:stretch/>
        </p:blipFill>
        <p:spPr>
          <a:xfrm flipH="1">
            <a:off x="1587" y="0"/>
            <a:ext cx="24384000" cy="13716000"/>
          </a:xfrm>
          <a:prstGeom prst="rect">
            <a:avLst/>
          </a:prstGeom>
        </p:spPr>
      </p:pic>
      <p:sp>
        <p:nvSpPr>
          <p:cNvPr id="11" name="Rectangle 10">
            <a:extLst>
              <a:ext uri="{FF2B5EF4-FFF2-40B4-BE49-F238E27FC236}">
                <a16:creationId xmlns:a16="http://schemas.microsoft.com/office/drawing/2014/main" id="{EBC7C127-2C88-6E47-84A9-513FA36B7AC2}"/>
              </a:ext>
            </a:extLst>
          </p:cNvPr>
          <p:cNvSpPr/>
          <p:nvPr userDrawn="1"/>
        </p:nvSpPr>
        <p:spPr>
          <a:xfrm>
            <a:off x="-1" y="0"/>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1645921" y="6777137"/>
            <a:ext cx="21341670" cy="2885127"/>
          </a:xfrm>
          <a:prstGeom prst="rect">
            <a:avLst/>
          </a:prstGeom>
        </p:spPr>
        <p:txBody>
          <a:bodyPr anchor="t">
            <a:normAutofit/>
          </a:bodyPr>
          <a:lstStyle>
            <a:lvl1pPr algn="l">
              <a:defRPr sz="10000" b="1">
                <a:solidFill>
                  <a:schemeClr val="bg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13" name="Subtitle 2">
            <a:extLst>
              <a:ext uri="{FF2B5EF4-FFF2-40B4-BE49-F238E27FC236}">
                <a16:creationId xmlns:a16="http://schemas.microsoft.com/office/drawing/2014/main" id="{F06B6513-5184-7046-B0C3-F5697E17E43D}"/>
              </a:ext>
            </a:extLst>
          </p:cNvPr>
          <p:cNvSpPr>
            <a:spLocks noGrp="1"/>
          </p:cNvSpPr>
          <p:nvPr>
            <p:ph type="subTitle" idx="1"/>
          </p:nvPr>
        </p:nvSpPr>
        <p:spPr>
          <a:xfrm>
            <a:off x="1645921" y="10302087"/>
            <a:ext cx="21277862" cy="3000958"/>
          </a:xfrm>
          <a:prstGeom prst="rect">
            <a:avLst/>
          </a:prstGeom>
        </p:spPr>
        <p:txBody>
          <a:bodyPr>
            <a:noAutofit/>
          </a:bodyPr>
          <a:lstStyle>
            <a:lvl1pPr marL="0" indent="0" algn="l">
              <a:lnSpc>
                <a:spcPct val="102000"/>
              </a:lnSpc>
              <a:buNone/>
              <a:defRPr sz="4200" b="1">
                <a:solidFill>
                  <a:srgbClr val="72DB1D"/>
                </a:solidFill>
              </a:defRPr>
            </a:lvl1pPr>
            <a:lvl2pPr marL="0" indent="0" algn="l">
              <a:lnSpc>
                <a:spcPct val="110000"/>
              </a:lnSpc>
              <a:spcBef>
                <a:spcPts val="0"/>
              </a:spcBef>
              <a:spcAft>
                <a:spcPts val="600"/>
              </a:spcAft>
              <a:buNone/>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6435891B-5880-B34F-9132-E1AF4750B3CE}"/>
              </a:ext>
            </a:extLst>
          </p:cNvPr>
          <p:cNvPicPr>
            <a:picLocks noChangeAspect="1"/>
          </p:cNvPicPr>
          <p:nvPr userDrawn="1"/>
        </p:nvPicPr>
        <p:blipFill>
          <a:blip r:embed="rId3"/>
          <a:stretch>
            <a:fillRect/>
          </a:stretch>
        </p:blipFill>
        <p:spPr>
          <a:xfrm>
            <a:off x="1645921" y="1806410"/>
            <a:ext cx="4093028" cy="924232"/>
          </a:xfrm>
          <a:prstGeom prst="rect">
            <a:avLst/>
          </a:prstGeom>
        </p:spPr>
      </p:pic>
      <p:cxnSp>
        <p:nvCxnSpPr>
          <p:cNvPr id="16" name="Straight Connector 15">
            <a:extLst>
              <a:ext uri="{FF2B5EF4-FFF2-40B4-BE49-F238E27FC236}">
                <a16:creationId xmlns:a16="http://schemas.microsoft.com/office/drawing/2014/main" id="{7D4E721D-385C-B644-9482-22F48B6D77F4}"/>
              </a:ext>
            </a:extLst>
          </p:cNvPr>
          <p:cNvCxnSpPr/>
          <p:nvPr userDrawn="1"/>
        </p:nvCxnSpPr>
        <p:spPr>
          <a:xfrm>
            <a:off x="1645921" y="5895741"/>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738E431-D710-F94A-BCC8-E2B7980C1AB9}"/>
              </a:ext>
            </a:extLst>
          </p:cNvPr>
          <p:cNvPicPr>
            <a:picLocks noChangeAspect="1"/>
          </p:cNvPicPr>
          <p:nvPr userDrawn="1"/>
        </p:nvPicPr>
        <p:blipFill>
          <a:blip r:embed="rId4">
            <a:alphaModFix amt="50000"/>
          </a:blip>
          <a:stretch>
            <a:fillRect/>
          </a:stretch>
        </p:blipFill>
        <p:spPr>
          <a:xfrm>
            <a:off x="1645921" y="3076681"/>
            <a:ext cx="5179422" cy="1070711"/>
          </a:xfrm>
          <a:prstGeom prst="rect">
            <a:avLst/>
          </a:prstGeom>
        </p:spPr>
      </p:pic>
    </p:spTree>
    <p:extLst>
      <p:ext uri="{BB962C8B-B14F-4D97-AF65-F5344CB8AC3E}">
        <p14:creationId xmlns:p14="http://schemas.microsoft.com/office/powerpoint/2010/main" val="382887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V2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alphaModFix amt="20000"/>
          </a:blip>
          <a:srcRect/>
          <a:stretch/>
        </p:blipFill>
        <p:spPr>
          <a:xfrm flipH="1">
            <a:off x="1587" y="0"/>
            <a:ext cx="24384000" cy="13716000"/>
          </a:xfrm>
          <a:prstGeom prst="rect">
            <a:avLst/>
          </a:prstGeom>
        </p:spPr>
      </p:pic>
      <p:sp>
        <p:nvSpPr>
          <p:cNvPr id="12" name="Title 1">
            <a:extLst>
              <a:ext uri="{FF2B5EF4-FFF2-40B4-BE49-F238E27FC236}">
                <a16:creationId xmlns:a16="http://schemas.microsoft.com/office/drawing/2014/main" id="{6A6A57B8-A13C-F54C-A4F1-AED2C4215B6C}"/>
              </a:ext>
            </a:extLst>
          </p:cNvPr>
          <p:cNvSpPr>
            <a:spLocks noGrp="1"/>
          </p:cNvSpPr>
          <p:nvPr>
            <p:ph type="ctrTitle" hasCustomPrompt="1"/>
          </p:nvPr>
        </p:nvSpPr>
        <p:spPr>
          <a:xfrm>
            <a:off x="1645921" y="6777137"/>
            <a:ext cx="21341670" cy="2885127"/>
          </a:xfrm>
          <a:prstGeom prst="rect">
            <a:avLst/>
          </a:prstGeom>
        </p:spPr>
        <p:txBody>
          <a:bodyPr anchor="t">
            <a:normAutofit/>
          </a:bodyPr>
          <a:lstStyle>
            <a:lvl1pPr algn="l">
              <a:defRPr sz="10000" b="1">
                <a:solidFill>
                  <a:schemeClr val="tx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13" name="Subtitle 2">
            <a:extLst>
              <a:ext uri="{FF2B5EF4-FFF2-40B4-BE49-F238E27FC236}">
                <a16:creationId xmlns:a16="http://schemas.microsoft.com/office/drawing/2014/main" id="{F06B6513-5184-7046-B0C3-F5697E17E43D}"/>
              </a:ext>
            </a:extLst>
          </p:cNvPr>
          <p:cNvSpPr>
            <a:spLocks noGrp="1"/>
          </p:cNvSpPr>
          <p:nvPr>
            <p:ph type="subTitle" idx="1"/>
          </p:nvPr>
        </p:nvSpPr>
        <p:spPr>
          <a:xfrm>
            <a:off x="1645921" y="10302087"/>
            <a:ext cx="21277862" cy="3000958"/>
          </a:xfrm>
          <a:prstGeom prst="rect">
            <a:avLst/>
          </a:prstGeom>
        </p:spPr>
        <p:txBody>
          <a:bodyPr>
            <a:noAutofit/>
          </a:bodyPr>
          <a:lstStyle>
            <a:lvl1pPr marL="0" indent="0" algn="l">
              <a:lnSpc>
                <a:spcPct val="102000"/>
              </a:lnSpc>
              <a:buNone/>
              <a:defRPr sz="4200" b="1">
                <a:solidFill>
                  <a:srgbClr val="72DB1D"/>
                </a:solidFill>
              </a:defRPr>
            </a:lvl1pPr>
            <a:lvl2pPr marL="0" indent="0" algn="l">
              <a:lnSpc>
                <a:spcPct val="110000"/>
              </a:lnSpc>
              <a:spcBef>
                <a:spcPts val="0"/>
              </a:spcBef>
              <a:spcAft>
                <a:spcPts val="600"/>
              </a:spcAft>
              <a:buNone/>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6" name="Straight Connector 15">
            <a:extLst>
              <a:ext uri="{FF2B5EF4-FFF2-40B4-BE49-F238E27FC236}">
                <a16:creationId xmlns:a16="http://schemas.microsoft.com/office/drawing/2014/main" id="{7D4E721D-385C-B644-9482-22F48B6D77F4}"/>
              </a:ext>
            </a:extLst>
          </p:cNvPr>
          <p:cNvCxnSpPr/>
          <p:nvPr userDrawn="1"/>
        </p:nvCxnSpPr>
        <p:spPr>
          <a:xfrm>
            <a:off x="1645921" y="5895741"/>
            <a:ext cx="1995496"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9B762FE-8572-074B-B873-6E34E529A17F}"/>
              </a:ext>
            </a:extLst>
          </p:cNvPr>
          <p:cNvPicPr>
            <a:picLocks noChangeAspect="1"/>
          </p:cNvPicPr>
          <p:nvPr userDrawn="1"/>
        </p:nvPicPr>
        <p:blipFill>
          <a:blip r:embed="rId3">
            <a:alphaModFix amt="85000"/>
          </a:blip>
          <a:stretch>
            <a:fillRect/>
          </a:stretch>
        </p:blipFill>
        <p:spPr>
          <a:xfrm>
            <a:off x="976007" y="2473157"/>
            <a:ext cx="8259875" cy="928510"/>
          </a:xfrm>
          <a:prstGeom prst="rect">
            <a:avLst/>
          </a:prstGeom>
        </p:spPr>
      </p:pic>
      <p:pic>
        <p:nvPicPr>
          <p:cNvPr id="10" name="Picture 9">
            <a:extLst>
              <a:ext uri="{FF2B5EF4-FFF2-40B4-BE49-F238E27FC236}">
                <a16:creationId xmlns:a16="http://schemas.microsoft.com/office/drawing/2014/main" id="{8ED4592F-2DC3-944F-8EA6-C278FEAEAAFD}"/>
              </a:ext>
            </a:extLst>
          </p:cNvPr>
          <p:cNvPicPr>
            <a:picLocks noChangeAspect="1"/>
          </p:cNvPicPr>
          <p:nvPr userDrawn="1"/>
        </p:nvPicPr>
        <p:blipFill>
          <a:blip r:embed="rId4">
            <a:alphaModFix/>
          </a:blip>
          <a:stretch>
            <a:fillRect/>
          </a:stretch>
        </p:blipFill>
        <p:spPr>
          <a:xfrm>
            <a:off x="976007" y="1114408"/>
            <a:ext cx="4163321" cy="928510"/>
          </a:xfrm>
          <a:prstGeom prst="rect">
            <a:avLst/>
          </a:prstGeom>
        </p:spPr>
      </p:pic>
    </p:spTree>
    <p:extLst>
      <p:ext uri="{BB962C8B-B14F-4D97-AF65-F5344CB8AC3E}">
        <p14:creationId xmlns:p14="http://schemas.microsoft.com/office/powerpoint/2010/main" val="2717974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Slide - High Schoo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3BFDE-E62A-504B-807A-FE642E485A6A}"/>
              </a:ext>
            </a:extLst>
          </p:cNvPr>
          <p:cNvPicPr>
            <a:picLocks noChangeAspect="1"/>
          </p:cNvPicPr>
          <p:nvPr userDrawn="1"/>
        </p:nvPicPr>
        <p:blipFill>
          <a:blip r:embed="rId2"/>
          <a:srcRect/>
          <a:stretch/>
        </p:blipFill>
        <p:spPr>
          <a:xfrm>
            <a:off x="0" y="0"/>
            <a:ext cx="7315200" cy="13716000"/>
          </a:xfrm>
          <a:prstGeom prst="rect">
            <a:avLst/>
          </a:prstGeom>
        </p:spPr>
      </p:pic>
      <p:sp>
        <p:nvSpPr>
          <p:cNvPr id="18" name="Rectangle 17">
            <a:extLst>
              <a:ext uri="{FF2B5EF4-FFF2-40B4-BE49-F238E27FC236}">
                <a16:creationId xmlns:a16="http://schemas.microsoft.com/office/drawing/2014/main" id="{BB264A0F-AEC2-DF4C-A77E-0FE051603F6C}"/>
              </a:ext>
            </a:extLst>
          </p:cNvPr>
          <p:cNvSpPr/>
          <p:nvPr userDrawn="1"/>
        </p:nvSpPr>
        <p:spPr>
          <a:xfrm>
            <a:off x="1" y="0"/>
            <a:ext cx="7315199" cy="2032000"/>
          </a:xfrm>
          <a:prstGeom prst="rect">
            <a:avLst/>
          </a:prstGeom>
          <a:solidFill>
            <a:srgbClr val="002156">
              <a:alpha val="83922"/>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AC84F93-AB73-D142-AFCD-7D10F25C7E16}"/>
              </a:ext>
            </a:extLst>
          </p:cNvPr>
          <p:cNvPicPr>
            <a:picLocks noChangeAspect="1"/>
          </p:cNvPicPr>
          <p:nvPr userDrawn="1"/>
        </p:nvPicPr>
        <p:blipFill>
          <a:blip r:embed="rId3"/>
          <a:stretch>
            <a:fillRect/>
          </a:stretch>
        </p:blipFill>
        <p:spPr>
          <a:xfrm>
            <a:off x="1708942" y="592308"/>
            <a:ext cx="3897317" cy="880039"/>
          </a:xfrm>
          <a:prstGeom prst="rect">
            <a:avLst/>
          </a:prstGeom>
        </p:spPr>
      </p:pic>
      <p:sp>
        <p:nvSpPr>
          <p:cNvPr id="10" name="Title 1">
            <a:extLst>
              <a:ext uri="{FF2B5EF4-FFF2-40B4-BE49-F238E27FC236}">
                <a16:creationId xmlns:a16="http://schemas.microsoft.com/office/drawing/2014/main" id="{8E944FE5-3A6D-7C49-BD3E-DD7ED783E3AC}"/>
              </a:ext>
            </a:extLst>
          </p:cNvPr>
          <p:cNvSpPr>
            <a:spLocks noGrp="1"/>
          </p:cNvSpPr>
          <p:nvPr>
            <p:ph type="title" hasCustomPrompt="1"/>
          </p:nvPr>
        </p:nvSpPr>
        <p:spPr>
          <a:xfrm>
            <a:off x="8751389" y="2821568"/>
            <a:ext cx="13928231" cy="2821567"/>
          </a:xfrm>
          <a:prstGeom prst="rect">
            <a:avLst/>
          </a:prstGeom>
        </p:spPr>
        <p:txBody>
          <a:bodyPr anchor="t" anchorCtr="0">
            <a:noAutofit/>
          </a:bodyPr>
          <a:lstStyle>
            <a:lvl1pPr algn="l">
              <a:defRPr sz="10000" baseline="0">
                <a:solidFill>
                  <a:schemeClr val="accent1"/>
                </a:solidFill>
              </a:defRPr>
            </a:lvl1pPr>
          </a:lstStyle>
          <a:p>
            <a:r>
              <a:rPr lang="en-US" dirty="0"/>
              <a:t>Talking Points or Agenda Items</a:t>
            </a:r>
          </a:p>
        </p:txBody>
      </p:sp>
      <p:sp>
        <p:nvSpPr>
          <p:cNvPr id="11" name="Content Placeholder 13">
            <a:extLst>
              <a:ext uri="{FF2B5EF4-FFF2-40B4-BE49-F238E27FC236}">
                <a16:creationId xmlns:a16="http://schemas.microsoft.com/office/drawing/2014/main" id="{63AF24D4-357C-574A-8C9E-146F304A9807}"/>
              </a:ext>
            </a:extLst>
          </p:cNvPr>
          <p:cNvSpPr>
            <a:spLocks noGrp="1"/>
          </p:cNvSpPr>
          <p:nvPr>
            <p:ph sz="quarter" idx="13" hasCustomPrompt="1"/>
          </p:nvPr>
        </p:nvSpPr>
        <p:spPr>
          <a:xfrm>
            <a:off x="8751389" y="6025016"/>
            <a:ext cx="13928231" cy="5241277"/>
          </a:xfrm>
          <a:prstGeom prst="rect">
            <a:avLst/>
          </a:prstGeom>
        </p:spPr>
        <p:txBody>
          <a:bodyPr>
            <a:noAutofit/>
          </a:bodyPr>
          <a:lstStyle>
            <a:lvl1pPr marL="742950" marR="0" indent="-742950" algn="l" defTabSz="1828800" rtl="0" eaLnBrk="1" fontAlgn="auto" latinLnBrk="0" hangingPunct="1">
              <a:lnSpc>
                <a:spcPct val="110000"/>
              </a:lnSpc>
              <a:spcBef>
                <a:spcPts val="2600"/>
              </a:spcBef>
              <a:spcAft>
                <a:spcPts val="400"/>
              </a:spcAft>
              <a:buClr>
                <a:srgbClr val="1669C9"/>
              </a:buClr>
              <a:buSzTx/>
              <a:buFont typeface="+mj-lt"/>
              <a:buAutoNum type="arabicPeriod"/>
              <a:tabLst/>
              <a:defRPr sz="4000" b="1" baseline="0">
                <a:solidFill>
                  <a:srgbClr val="1669C9"/>
                </a:solidFill>
              </a:defRPr>
            </a:lvl1pPr>
            <a:lvl2pPr marL="1188720" indent="-457200" algn="l">
              <a:lnSpc>
                <a:spcPct val="110000"/>
              </a:lnSpc>
              <a:spcBef>
                <a:spcPts val="1000"/>
              </a:spcBef>
              <a:spcAft>
                <a:spcPts val="1400"/>
              </a:spcAft>
              <a:buClr>
                <a:srgbClr val="1669C9"/>
              </a:buClr>
              <a:buFont typeface="Arial" panose="020B0604020202020204" pitchFamily="34" charset="0"/>
              <a:buChar char="•"/>
              <a:defRPr sz="3800">
                <a:solidFill>
                  <a:srgbClr val="1669C9"/>
                </a:solidFill>
              </a:defRPr>
            </a:lvl2pPr>
            <a:lvl3pPr algn="ctr">
              <a:defRPr/>
            </a:lvl3pPr>
            <a:lvl4pPr algn="ctr">
              <a:defRPr/>
            </a:lvl4pPr>
            <a:lvl5pPr algn="ctr">
              <a:defRPr/>
            </a:lvl5pPr>
          </a:lstStyle>
          <a:p>
            <a:pPr marL="742950" marR="0" lvl="0" indent="-742950" algn="l" defTabSz="1828800" rtl="0" eaLnBrk="1" fontAlgn="auto" latinLnBrk="0" hangingPunct="1">
              <a:lnSpc>
                <a:spcPct val="90000"/>
              </a:lnSpc>
              <a:spcBef>
                <a:spcPts val="2600"/>
              </a:spcBef>
              <a:spcAft>
                <a:spcPts val="400"/>
              </a:spcAft>
              <a:buClr>
                <a:srgbClr val="51AF46"/>
              </a:buClr>
              <a:buSzTx/>
              <a:tabLst/>
              <a:defRPr/>
            </a:pPr>
            <a:r>
              <a:rPr lang="en-US" dirty="0"/>
              <a:t>Click to edit master text styles</a:t>
            </a:r>
          </a:p>
          <a:p>
            <a:pPr marL="0" marR="0" lvl="1" indent="-742950" algn="l" defTabSz="1828800" rtl="0" eaLnBrk="1" fontAlgn="auto" latinLnBrk="0" hangingPunct="1">
              <a:lnSpc>
                <a:spcPct val="90000"/>
              </a:lnSpc>
              <a:spcBef>
                <a:spcPts val="2600"/>
              </a:spcBef>
              <a:spcAft>
                <a:spcPts val="400"/>
              </a:spcAft>
              <a:buClr>
                <a:srgbClr val="51AF46"/>
              </a:buClr>
              <a:buSzTx/>
              <a:tabLst/>
              <a:defRPr/>
            </a:pPr>
            <a:r>
              <a:rPr lang="en-US" dirty="0"/>
              <a:t>Second Level Bullet</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p:txBody>
      </p:sp>
      <p:cxnSp>
        <p:nvCxnSpPr>
          <p:cNvPr id="12" name="Straight Connector 11">
            <a:extLst>
              <a:ext uri="{FF2B5EF4-FFF2-40B4-BE49-F238E27FC236}">
                <a16:creationId xmlns:a16="http://schemas.microsoft.com/office/drawing/2014/main" id="{1A3A8833-CB1F-804A-8ABC-4B8BDE2457D3}"/>
              </a:ext>
            </a:extLst>
          </p:cNvPr>
          <p:cNvCxnSpPr>
            <a:cxnSpLocks/>
          </p:cNvCxnSpPr>
          <p:nvPr userDrawn="1"/>
        </p:nvCxnSpPr>
        <p:spPr>
          <a:xfrm>
            <a:off x="8751389" y="2142915"/>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7047C9-9538-5649-B053-EE0A74FB4346}"/>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F6794F58-7E8C-224D-9AB4-86C9AAFA763A}"/>
              </a:ext>
            </a:extLst>
          </p:cNvPr>
          <p:cNvPicPr>
            <a:picLocks noChangeAspect="1"/>
          </p:cNvPicPr>
          <p:nvPr userDrawn="1"/>
        </p:nvPicPr>
        <p:blipFill>
          <a:blip r:embed="rId4"/>
          <a:stretch>
            <a:fillRect/>
          </a:stretch>
        </p:blipFill>
        <p:spPr>
          <a:xfrm>
            <a:off x="5526" y="12204915"/>
            <a:ext cx="7309673" cy="1511085"/>
          </a:xfrm>
          <a:prstGeom prst="rect">
            <a:avLst/>
          </a:prstGeom>
        </p:spPr>
      </p:pic>
    </p:spTree>
    <p:extLst>
      <p:ext uri="{BB962C8B-B14F-4D97-AF65-F5344CB8AC3E}">
        <p14:creationId xmlns:p14="http://schemas.microsoft.com/office/powerpoint/2010/main" val="16060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Slide - Emphasized Sing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6A9590-39A2-B24C-92C7-A4B406F2523C}"/>
              </a:ext>
            </a:extLst>
          </p:cNvPr>
          <p:cNvSpPr/>
          <p:nvPr userDrawn="1"/>
        </p:nvSpPr>
        <p:spPr>
          <a:xfrm>
            <a:off x="0" y="1"/>
            <a:ext cx="24387175" cy="3040376"/>
          </a:xfrm>
          <a:prstGeom prst="rect">
            <a:avLst/>
          </a:prstGeom>
          <a:solidFill>
            <a:srgbClr val="002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1052504" y="3796753"/>
            <a:ext cx="22315477" cy="8014237"/>
          </a:xfrm>
          <a:prstGeom prst="rect">
            <a:avLst/>
          </a:prstGeom>
        </p:spPr>
        <p:txBody>
          <a:bodyPr/>
          <a:lstStyle>
            <a:lvl1pPr>
              <a:lnSpc>
                <a:spcPct val="112000"/>
              </a:lnSpc>
              <a:spcBef>
                <a:spcPts val="2600"/>
              </a:spcBef>
              <a:spcAft>
                <a:spcPts val="400"/>
              </a:spcAft>
              <a:defRPr baseline="0">
                <a:solidFill>
                  <a:schemeClr val="accent3"/>
                </a:solidFill>
              </a:defRPr>
            </a:lvl1pPr>
            <a:lvl2pPr marL="914400" indent="-457200">
              <a:lnSpc>
                <a:spcPct val="110000"/>
              </a:lnSpc>
              <a:spcAft>
                <a:spcPts val="400"/>
              </a:spcAft>
              <a:buClr>
                <a:srgbClr val="51AF46"/>
              </a:buClr>
              <a:buFont typeface="System Font Regular"/>
              <a:buChar char="•"/>
              <a:tabLst/>
              <a:defRPr baseline="0">
                <a:solidFill>
                  <a:schemeClr val="accent4">
                    <a:lumMod val="50000"/>
                  </a:schemeClr>
                </a:solidFill>
              </a:defRPr>
            </a:lvl2pPr>
            <a:lvl3pPr marL="1691640" indent="-475488">
              <a:lnSpc>
                <a:spcPct val="110000"/>
              </a:lnSpc>
              <a:spcBef>
                <a:spcPts val="1400"/>
              </a:spcBef>
              <a:spcAft>
                <a:spcPts val="400"/>
              </a:spcAft>
              <a:buClr>
                <a:srgbClr val="51AF46"/>
              </a:buClr>
              <a:buFont typeface="Wingdings" pitchFamily="2" charset="2"/>
              <a:buChar char="§"/>
              <a:tabLst/>
              <a:defRPr sz="3000" baseline="0">
                <a:solidFill>
                  <a:schemeClr val="accent4">
                    <a:lumMod val="50000"/>
                  </a:schemeClr>
                </a:solidFill>
              </a:defRPr>
            </a:lvl3pPr>
            <a:lvl4pPr marL="2194560" indent="-320040">
              <a:lnSpc>
                <a:spcPct val="110000"/>
              </a:lnSpc>
              <a:spcBef>
                <a:spcPts val="1400"/>
              </a:spcBef>
              <a:spcAft>
                <a:spcPts val="800"/>
              </a:spcAft>
              <a:buClr>
                <a:srgbClr val="51AF46"/>
              </a:buClr>
              <a:buFont typeface="System Font Regular"/>
              <a:buChar char="-"/>
              <a:tabLst/>
              <a:defRPr sz="2600" b="0" baseline="0">
                <a:solidFill>
                  <a:schemeClr val="accent4">
                    <a:lumMod val="50000"/>
                  </a:schemeClr>
                </a:solidFill>
              </a:defRPr>
            </a:lvl4pPr>
            <a:lvl5pPr marL="2926080" indent="-347472">
              <a:lnSpc>
                <a:spcPct val="110000"/>
              </a:lnSpc>
              <a:spcBef>
                <a:spcPts val="1200"/>
              </a:spcBef>
              <a:buClr>
                <a:srgbClr val="51AF46"/>
              </a:buClr>
              <a:buSzPct val="100000"/>
              <a:buFont typeface="Arial" panose="020B0604020202020204" pitchFamily="34" charset="0"/>
              <a:buChar char="•"/>
              <a:tabLst/>
              <a:defRPr sz="2400" baseline="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12A9BE6-A9D3-384E-B429-CA6E3730F751}"/>
              </a:ext>
            </a:extLst>
          </p:cNvPr>
          <p:cNvCxnSpPr>
            <a:cxnSpLocks/>
          </p:cNvCxnSpPr>
          <p:nvPr userDrawn="1"/>
        </p:nvCxnSpPr>
        <p:spPr>
          <a:xfrm>
            <a:off x="1052504" y="75637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1052504" y="1155285"/>
            <a:ext cx="22315476" cy="1577321"/>
          </a:xfrm>
          <a:prstGeom prst="rect">
            <a:avLst/>
          </a:prstGeom>
        </p:spPr>
        <p:txBody>
          <a:bodyPr anchor="t" anchorCtr="0"/>
          <a:lstStyle>
            <a:lvl1pPr>
              <a:lnSpc>
                <a:spcPct val="105000"/>
              </a:lnSpc>
              <a:defRPr sz="5200" baseline="0">
                <a:solidFill>
                  <a:schemeClr val="bg1"/>
                </a:solidFill>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CD133F39-AF76-EC4D-8389-8E35653B9D67}"/>
              </a:ext>
            </a:extLst>
          </p:cNvPr>
          <p:cNvPicPr>
            <a:picLocks noChangeAspect="1"/>
          </p:cNvPicPr>
          <p:nvPr userDrawn="1"/>
        </p:nvPicPr>
        <p:blipFill>
          <a:blip r:embed="rId2"/>
          <a:stretch>
            <a:fillRect/>
          </a:stretch>
        </p:blipFill>
        <p:spPr>
          <a:xfrm>
            <a:off x="1052504" y="12460758"/>
            <a:ext cx="3023107" cy="674218"/>
          </a:xfrm>
          <a:prstGeom prst="rect">
            <a:avLst/>
          </a:prstGeom>
        </p:spPr>
      </p:pic>
      <p:pic>
        <p:nvPicPr>
          <p:cNvPr id="11" name="Picture 10">
            <a:extLst>
              <a:ext uri="{FF2B5EF4-FFF2-40B4-BE49-F238E27FC236}">
                <a16:creationId xmlns:a16="http://schemas.microsoft.com/office/drawing/2014/main" id="{A7DFED06-B163-D24A-943A-7B81422F515E}"/>
              </a:ext>
            </a:extLst>
          </p:cNvPr>
          <p:cNvPicPr>
            <a:picLocks noChangeAspect="1"/>
          </p:cNvPicPr>
          <p:nvPr userDrawn="1"/>
        </p:nvPicPr>
        <p:blipFill>
          <a:blip r:embed="rId3">
            <a:alphaModFix amt="70000"/>
          </a:blip>
          <a:stretch>
            <a:fillRect/>
          </a:stretch>
        </p:blipFill>
        <p:spPr>
          <a:xfrm>
            <a:off x="4577526" y="12209318"/>
            <a:ext cx="4991017" cy="1031763"/>
          </a:xfrm>
          <a:prstGeom prst="rect">
            <a:avLst/>
          </a:prstGeom>
        </p:spPr>
      </p:pic>
    </p:spTree>
    <p:extLst>
      <p:ext uri="{BB962C8B-B14F-4D97-AF65-F5344CB8AC3E}">
        <p14:creationId xmlns:p14="http://schemas.microsoft.com/office/powerpoint/2010/main" val="2566356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1685085" y="1149764"/>
            <a:ext cx="21482730" cy="1133476"/>
          </a:xfrm>
        </p:spPr>
        <p:txBody>
          <a:bodyPr anchor="b">
            <a:normAutofit/>
          </a:bodyPr>
          <a:lstStyle>
            <a:lvl1pPr algn="l">
              <a:defRPr sz="4800" b="1"/>
            </a:lvl1pPr>
          </a:lstStyle>
          <a:p>
            <a:r>
              <a:rPr lang="en-US" dirty="0"/>
              <a:t>Click to edit Master title style</a:t>
            </a:r>
          </a:p>
        </p:txBody>
      </p:sp>
      <p:sp>
        <p:nvSpPr>
          <p:cNvPr id="4" name="Text Placeholder 3"/>
          <p:cNvSpPr>
            <a:spLocks noGrp="1"/>
          </p:cNvSpPr>
          <p:nvPr>
            <p:ph type="body" sz="half" idx="2"/>
          </p:nvPr>
        </p:nvSpPr>
        <p:spPr>
          <a:xfrm>
            <a:off x="1685086" y="2512197"/>
            <a:ext cx="21482728" cy="8794318"/>
          </a:xfrm>
        </p:spPr>
        <p:txBody>
          <a:bodyPr>
            <a:normAutofit/>
          </a:bodyPr>
          <a:lstStyle>
            <a:lvl1pPr marL="698500" indent="-698500">
              <a:spcAft>
                <a:spcPts val="1200"/>
              </a:spcAft>
              <a:buFont typeface="Arial"/>
              <a:buChar char="•"/>
              <a:defRPr sz="4800"/>
            </a:lvl1pPr>
            <a:lvl2pPr marL="1593850" indent="-679450">
              <a:spcAft>
                <a:spcPts val="1200"/>
              </a:spcAft>
              <a:buFont typeface="Wingdings" charset="2"/>
              <a:buChar char="§"/>
              <a:defRPr sz="4000"/>
            </a:lvl2pPr>
            <a:lvl3pPr marL="2292350" indent="-698500">
              <a:spcAft>
                <a:spcPts val="1200"/>
              </a:spcAft>
              <a:buFont typeface="Arial"/>
              <a:buChar char="•"/>
              <a:defRPr sz="4000" baseline="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a:p>
            <a:pPr lvl="1"/>
            <a:r>
              <a:rPr lang="en-US" dirty="0"/>
              <a:t>Level 2</a:t>
            </a:r>
          </a:p>
          <a:p>
            <a:pPr lvl="2"/>
            <a:r>
              <a:rPr lang="en-US" dirty="0"/>
              <a:t>Level  3</a:t>
            </a:r>
          </a:p>
          <a:p>
            <a:pPr lvl="1"/>
            <a:endParaRPr lang="en-US" dirty="0"/>
          </a:p>
          <a:p>
            <a:pPr lvl="0"/>
            <a:endParaRPr lang="en-US" dirty="0"/>
          </a:p>
          <a:p>
            <a:pPr lvl="0"/>
            <a:endParaRPr lang="en-US" dirty="0"/>
          </a:p>
        </p:txBody>
      </p:sp>
      <p:cxnSp>
        <p:nvCxnSpPr>
          <p:cNvPr id="8" name="Straight Connector 7"/>
          <p:cNvCxnSpPr>
            <a:cxnSpLocks/>
          </p:cNvCxnSpPr>
          <p:nvPr userDrawn="1"/>
        </p:nvCxnSpPr>
        <p:spPr>
          <a:xfrm>
            <a:off x="1685087" y="2283240"/>
            <a:ext cx="22702089"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79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 V2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8AA2F4-0FA4-1B4C-A354-2A9AFDA56AA4}"/>
              </a:ext>
            </a:extLst>
          </p:cNvPr>
          <p:cNvPicPr>
            <a:picLocks noChangeAspect="1"/>
          </p:cNvPicPr>
          <p:nvPr userDrawn="1"/>
        </p:nvPicPr>
        <p:blipFill>
          <a:blip r:embed="rId2"/>
          <a:stretch>
            <a:fillRect/>
          </a:stretch>
        </p:blipFill>
        <p:spPr>
          <a:xfrm>
            <a:off x="1645921" y="1806410"/>
            <a:ext cx="4093028" cy="924232"/>
          </a:xfrm>
          <a:prstGeom prst="rect">
            <a:avLst/>
          </a:prstGeom>
        </p:spPr>
      </p:pic>
      <p:pic>
        <p:nvPicPr>
          <p:cNvPr id="4" name="Picture 3">
            <a:extLst>
              <a:ext uri="{FF2B5EF4-FFF2-40B4-BE49-F238E27FC236}">
                <a16:creationId xmlns:a16="http://schemas.microsoft.com/office/drawing/2014/main" id="{523815CB-0B1F-D64B-A92C-243E27127A83}"/>
              </a:ext>
            </a:extLst>
          </p:cNvPr>
          <p:cNvPicPr>
            <a:picLocks noChangeAspect="1"/>
          </p:cNvPicPr>
          <p:nvPr userDrawn="1"/>
        </p:nvPicPr>
        <p:blipFill>
          <a:blip r:embed="rId3"/>
          <a:stretch>
            <a:fillRect/>
          </a:stretch>
        </p:blipFill>
        <p:spPr>
          <a:xfrm>
            <a:off x="0" y="0"/>
            <a:ext cx="9765608" cy="1701530"/>
          </a:xfrm>
          <a:prstGeom prst="rect">
            <a:avLst/>
          </a:prstGeom>
        </p:spPr>
      </p:pic>
      <p:pic>
        <p:nvPicPr>
          <p:cNvPr id="16" name="Picture 15">
            <a:extLst>
              <a:ext uri="{FF2B5EF4-FFF2-40B4-BE49-F238E27FC236}">
                <a16:creationId xmlns:a16="http://schemas.microsoft.com/office/drawing/2014/main" id="{1C778B85-46D0-C44D-8D34-38D084D87D01}"/>
              </a:ext>
            </a:extLst>
          </p:cNvPr>
          <p:cNvPicPr>
            <a:picLocks noChangeAspect="1"/>
          </p:cNvPicPr>
          <p:nvPr userDrawn="1"/>
        </p:nvPicPr>
        <p:blipFill>
          <a:blip r:embed="rId4"/>
          <a:stretch>
            <a:fillRect/>
          </a:stretch>
        </p:blipFill>
        <p:spPr>
          <a:xfrm>
            <a:off x="20022600" y="572622"/>
            <a:ext cx="4349369" cy="970003"/>
          </a:xfrm>
          <a:prstGeom prst="rect">
            <a:avLst/>
          </a:prstGeom>
        </p:spPr>
      </p:pic>
      <p:sp>
        <p:nvSpPr>
          <p:cNvPr id="7" name="Title 1">
            <a:extLst>
              <a:ext uri="{FF2B5EF4-FFF2-40B4-BE49-F238E27FC236}">
                <a16:creationId xmlns:a16="http://schemas.microsoft.com/office/drawing/2014/main" id="{3823A755-DFE6-C646-A99F-E39E65B76611}"/>
              </a:ext>
            </a:extLst>
          </p:cNvPr>
          <p:cNvSpPr>
            <a:spLocks noGrp="1"/>
          </p:cNvSpPr>
          <p:nvPr>
            <p:ph type="title" hasCustomPrompt="1"/>
          </p:nvPr>
        </p:nvSpPr>
        <p:spPr>
          <a:xfrm>
            <a:off x="1645921" y="2821568"/>
            <a:ext cx="21033699" cy="2821567"/>
          </a:xfrm>
          <a:prstGeom prst="rect">
            <a:avLst/>
          </a:prstGeom>
        </p:spPr>
        <p:txBody>
          <a:bodyPr anchor="t" anchorCtr="0">
            <a:noAutofit/>
          </a:bodyPr>
          <a:lstStyle>
            <a:lvl1pPr algn="l">
              <a:defRPr sz="10000" baseline="0">
                <a:solidFill>
                  <a:schemeClr val="accent1"/>
                </a:solidFill>
              </a:defRPr>
            </a:lvl1pPr>
          </a:lstStyle>
          <a:p>
            <a:r>
              <a:rPr lang="en-US" dirty="0"/>
              <a:t>Talking Points or Agenda Items</a:t>
            </a:r>
          </a:p>
        </p:txBody>
      </p:sp>
      <p:sp>
        <p:nvSpPr>
          <p:cNvPr id="9" name="Content Placeholder 13">
            <a:extLst>
              <a:ext uri="{FF2B5EF4-FFF2-40B4-BE49-F238E27FC236}">
                <a16:creationId xmlns:a16="http://schemas.microsoft.com/office/drawing/2014/main" id="{AF3E85ED-95B7-4141-8050-E405D508CFE7}"/>
              </a:ext>
            </a:extLst>
          </p:cNvPr>
          <p:cNvSpPr>
            <a:spLocks noGrp="1"/>
          </p:cNvSpPr>
          <p:nvPr>
            <p:ph sz="quarter" idx="13" hasCustomPrompt="1"/>
          </p:nvPr>
        </p:nvSpPr>
        <p:spPr>
          <a:xfrm>
            <a:off x="1645921" y="6025016"/>
            <a:ext cx="21033699" cy="5241277"/>
          </a:xfrm>
          <a:prstGeom prst="rect">
            <a:avLst/>
          </a:prstGeom>
        </p:spPr>
        <p:txBody>
          <a:bodyPr>
            <a:noAutofit/>
          </a:bodyPr>
          <a:lstStyle>
            <a:lvl1pPr marL="742950" marR="0" indent="-742950" algn="l" defTabSz="1828800" rtl="0" eaLnBrk="1" fontAlgn="auto" latinLnBrk="0" hangingPunct="1">
              <a:lnSpc>
                <a:spcPct val="110000"/>
              </a:lnSpc>
              <a:spcBef>
                <a:spcPts val="2600"/>
              </a:spcBef>
              <a:spcAft>
                <a:spcPts val="400"/>
              </a:spcAft>
              <a:buClr>
                <a:srgbClr val="1669C9"/>
              </a:buClr>
              <a:buSzTx/>
              <a:buFont typeface="+mj-lt"/>
              <a:buAutoNum type="arabicPeriod"/>
              <a:tabLst/>
              <a:defRPr sz="4000" b="1" baseline="0">
                <a:solidFill>
                  <a:schemeClr val="tx1"/>
                </a:solidFill>
              </a:defRPr>
            </a:lvl1pPr>
            <a:lvl2pPr marL="1188720" indent="-457200" algn="l">
              <a:lnSpc>
                <a:spcPct val="110000"/>
              </a:lnSpc>
              <a:spcBef>
                <a:spcPts val="1000"/>
              </a:spcBef>
              <a:spcAft>
                <a:spcPts val="1400"/>
              </a:spcAft>
              <a:buFont typeface="Arial" panose="020B0604020202020204" pitchFamily="34" charset="0"/>
              <a:buChar char="•"/>
              <a:defRPr sz="3800">
                <a:solidFill>
                  <a:schemeClr val="tx1"/>
                </a:solidFill>
              </a:defRPr>
            </a:lvl2pPr>
            <a:lvl3pPr algn="ctr">
              <a:defRPr/>
            </a:lvl3pPr>
            <a:lvl4pPr algn="ctr">
              <a:defRPr/>
            </a:lvl4pPr>
            <a:lvl5pPr algn="ctr">
              <a:defRPr/>
            </a:lvl5pPr>
          </a:lstStyle>
          <a:p>
            <a:pPr marL="742950" marR="0" lvl="0" indent="-742950" algn="l" defTabSz="1828800" rtl="0" eaLnBrk="1" fontAlgn="auto" latinLnBrk="0" hangingPunct="1">
              <a:lnSpc>
                <a:spcPct val="90000"/>
              </a:lnSpc>
              <a:spcBef>
                <a:spcPts val="2600"/>
              </a:spcBef>
              <a:spcAft>
                <a:spcPts val="400"/>
              </a:spcAft>
              <a:buClr>
                <a:srgbClr val="51AF46"/>
              </a:buClr>
              <a:buSzTx/>
              <a:tabLst/>
              <a:defRPr/>
            </a:pPr>
            <a:r>
              <a:rPr lang="en-US" dirty="0"/>
              <a:t>Click to edit master text styles</a:t>
            </a:r>
          </a:p>
          <a:p>
            <a:pPr marL="0" marR="0" lvl="1" indent="-742950" algn="l" defTabSz="1828800" rtl="0" eaLnBrk="1" fontAlgn="auto" latinLnBrk="0" hangingPunct="1">
              <a:lnSpc>
                <a:spcPct val="90000"/>
              </a:lnSpc>
              <a:spcBef>
                <a:spcPts val="2600"/>
              </a:spcBef>
              <a:spcAft>
                <a:spcPts val="400"/>
              </a:spcAft>
              <a:buClr>
                <a:srgbClr val="51AF46"/>
              </a:buClr>
              <a:buSzTx/>
              <a:tabLst/>
              <a:defRPr/>
            </a:pPr>
            <a:r>
              <a:rPr lang="en-US" dirty="0"/>
              <a:t>Second Level Bullet</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p:txBody>
      </p:sp>
    </p:spTree>
    <p:extLst>
      <p:ext uri="{BB962C8B-B14F-4D97-AF65-F5344CB8AC3E}">
        <p14:creationId xmlns:p14="http://schemas.microsoft.com/office/powerpoint/2010/main" val="2177607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Intro or Statement Slide - V1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a:stretch/>
        </p:blipFill>
        <p:spPr>
          <a:xfrm>
            <a:off x="3175" y="-20762"/>
            <a:ext cx="24384000" cy="13716000"/>
          </a:xfrm>
          <a:prstGeom prst="rect">
            <a:avLst/>
          </a:prstGeom>
        </p:spPr>
      </p:pic>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E9B1A81-E910-0C4C-8A06-8DFD6E247703}"/>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tx1"/>
                </a:solidFill>
              </a:defRPr>
            </a:lvl1pPr>
          </a:lstStyle>
          <a:p>
            <a:r>
              <a:rPr lang="en-US" dirty="0"/>
              <a:t>This is a statement slide. Use to make a highlight point or start a new section. It should be brief.</a:t>
            </a:r>
          </a:p>
        </p:txBody>
      </p:sp>
      <p:pic>
        <p:nvPicPr>
          <p:cNvPr id="12" name="Picture 11">
            <a:extLst>
              <a:ext uri="{FF2B5EF4-FFF2-40B4-BE49-F238E27FC236}">
                <a16:creationId xmlns:a16="http://schemas.microsoft.com/office/drawing/2014/main" id="{B05B99CB-6C03-5C46-A3D5-226ACDA600BD}"/>
              </a:ext>
            </a:extLst>
          </p:cNvPr>
          <p:cNvPicPr>
            <a:picLocks noChangeAspect="1"/>
          </p:cNvPicPr>
          <p:nvPr userDrawn="1"/>
        </p:nvPicPr>
        <p:blipFill>
          <a:blip r:embed="rId4">
            <a:alphaModFix amt="50000"/>
          </a:blip>
          <a:stretch>
            <a:fillRect/>
          </a:stretch>
        </p:blipFill>
        <p:spPr>
          <a:xfrm>
            <a:off x="916305" y="330374"/>
            <a:ext cx="8259875" cy="928510"/>
          </a:xfrm>
          <a:prstGeom prst="rect">
            <a:avLst/>
          </a:prstGeom>
        </p:spPr>
      </p:pic>
      <p:pic>
        <p:nvPicPr>
          <p:cNvPr id="14" name="Picture 13">
            <a:extLst>
              <a:ext uri="{FF2B5EF4-FFF2-40B4-BE49-F238E27FC236}">
                <a16:creationId xmlns:a16="http://schemas.microsoft.com/office/drawing/2014/main" id="{1F9CD26B-7AAB-6C40-A1A3-15D385A671B9}"/>
              </a:ext>
            </a:extLst>
          </p:cNvPr>
          <p:cNvPicPr>
            <a:picLocks noChangeAspect="1"/>
          </p:cNvPicPr>
          <p:nvPr userDrawn="1"/>
        </p:nvPicPr>
        <p:blipFill>
          <a:blip r:embed="rId5">
            <a:alphaModFix amt="35000"/>
          </a:blip>
          <a:stretch>
            <a:fillRect/>
          </a:stretch>
        </p:blipFill>
        <p:spPr>
          <a:xfrm>
            <a:off x="19307549" y="674900"/>
            <a:ext cx="4163321" cy="928510"/>
          </a:xfrm>
          <a:prstGeom prst="rect">
            <a:avLst/>
          </a:prstGeom>
        </p:spPr>
      </p:pic>
    </p:spTree>
    <p:extLst>
      <p:ext uri="{BB962C8B-B14F-4D97-AF65-F5344CB8AC3E}">
        <p14:creationId xmlns:p14="http://schemas.microsoft.com/office/powerpoint/2010/main" val="879446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Intro or Statement Slide - V1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EDFC7-A507-254F-AB85-442F452199E7}"/>
              </a:ext>
            </a:extLst>
          </p:cNvPr>
          <p:cNvPicPr>
            <a:picLocks noChangeAspect="1"/>
          </p:cNvPicPr>
          <p:nvPr userDrawn="1"/>
        </p:nvPicPr>
        <p:blipFill>
          <a:blip r:embed="rId2"/>
          <a:srcRect/>
          <a:stretch/>
        </p:blipFill>
        <p:spPr>
          <a:xfrm>
            <a:off x="793" y="0"/>
            <a:ext cx="24384000" cy="13716000"/>
          </a:xfrm>
          <a:prstGeom prst="rect">
            <a:avLst/>
          </a:prstGeom>
        </p:spPr>
      </p:pic>
      <p:sp>
        <p:nvSpPr>
          <p:cNvPr id="13" name="Rectangle 12">
            <a:extLst>
              <a:ext uri="{FF2B5EF4-FFF2-40B4-BE49-F238E27FC236}">
                <a16:creationId xmlns:a16="http://schemas.microsoft.com/office/drawing/2014/main" id="{6E94DC56-04E7-0541-8E73-D8205A534417}"/>
              </a:ext>
            </a:extLst>
          </p:cNvPr>
          <p:cNvSpPr/>
          <p:nvPr userDrawn="1"/>
        </p:nvSpPr>
        <p:spPr>
          <a:xfrm>
            <a:off x="0" y="0"/>
            <a:ext cx="24388763" cy="13716000"/>
          </a:xfrm>
          <a:prstGeom prst="rect">
            <a:avLst/>
          </a:prstGeom>
          <a:solidFill>
            <a:srgbClr val="002156">
              <a:alpha val="83922"/>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4147FC06-45FB-0848-8BAF-A535C3B20ED4}"/>
              </a:ext>
            </a:extLst>
          </p:cNvPr>
          <p:cNvSpPr>
            <a:spLocks noGrp="1"/>
          </p:cNvSpPr>
          <p:nvPr>
            <p:ph type="sldNum" sz="quarter" idx="4"/>
          </p:nvPr>
        </p:nvSpPr>
        <p:spPr>
          <a:xfrm>
            <a:off x="22679620" y="12310849"/>
            <a:ext cx="791250" cy="730250"/>
          </a:xfrm>
          <a:prstGeom prst="rect">
            <a:avLst/>
          </a:prstGeom>
          <a:ln>
            <a:noFill/>
          </a:ln>
        </p:spPr>
        <p:txBody>
          <a:bodyPr vert="horz" lIns="91440" tIns="45720" rIns="91440" bIns="45720" rtlCol="0" anchor="ctr"/>
          <a:lstStyle>
            <a:lvl1pPr algn="ctr">
              <a:defRPr sz="2400" b="1">
                <a:solidFill>
                  <a:schemeClr val="bg1"/>
                </a:solidFill>
                <a:latin typeface="Helvetica" pitchFamily="2" charset="0"/>
              </a:defRPr>
            </a:lvl1pPr>
          </a:lstStyle>
          <a:p>
            <a:fld id="{AB0A2592-0B1A-734C-B468-DA21C7D792C7}" type="slidenum">
              <a:rPr lang="en-US" smtClean="0"/>
              <a:pPr/>
              <a:t>‹#›</a:t>
            </a:fld>
            <a:endParaRPr lang="en-US"/>
          </a:p>
        </p:txBody>
      </p:sp>
      <p:cxnSp>
        <p:nvCxnSpPr>
          <p:cNvPr id="4" name="Straight Connector 3">
            <a:extLst>
              <a:ext uri="{FF2B5EF4-FFF2-40B4-BE49-F238E27FC236}">
                <a16:creationId xmlns:a16="http://schemas.microsoft.com/office/drawing/2014/main" id="{0D71D840-D266-A542-8CA5-0D8CF4343A47}"/>
              </a:ext>
            </a:extLst>
          </p:cNvPr>
          <p:cNvCxnSpPr/>
          <p:nvPr userDrawn="1"/>
        </p:nvCxnSpPr>
        <p:spPr>
          <a:xfrm>
            <a:off x="22679620" y="13041099"/>
            <a:ext cx="791250" cy="0"/>
          </a:xfrm>
          <a:prstGeom prst="line">
            <a:avLst/>
          </a:prstGeom>
          <a:ln w="63500">
            <a:solidFill>
              <a:srgbClr val="72E51D"/>
            </a:solidFill>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ECF936D0-9721-1442-B12D-50C574B9C410}"/>
              </a:ext>
            </a:extLst>
          </p:cNvPr>
          <p:cNvPicPr>
            <a:picLocks noChangeAspect="1"/>
          </p:cNvPicPr>
          <p:nvPr userDrawn="1"/>
        </p:nvPicPr>
        <p:blipFill>
          <a:blip r:embed="rId3"/>
          <a:stretch>
            <a:fillRect/>
          </a:stretch>
        </p:blipFill>
        <p:spPr>
          <a:xfrm>
            <a:off x="19567072" y="679605"/>
            <a:ext cx="4093028" cy="924232"/>
          </a:xfrm>
          <a:prstGeom prst="rect">
            <a:avLst/>
          </a:prstGeom>
        </p:spPr>
      </p:pic>
      <p:cxnSp>
        <p:nvCxnSpPr>
          <p:cNvPr id="9" name="Straight Connector 8">
            <a:extLst>
              <a:ext uri="{FF2B5EF4-FFF2-40B4-BE49-F238E27FC236}">
                <a16:creationId xmlns:a16="http://schemas.microsoft.com/office/drawing/2014/main" id="{7FB264A2-FBB2-7E46-BCFE-9650E6BFD7FB}"/>
              </a:ext>
            </a:extLst>
          </p:cNvPr>
          <p:cNvCxnSpPr>
            <a:cxnSpLocks/>
          </p:cNvCxnSpPr>
          <p:nvPr userDrawn="1"/>
        </p:nvCxnSpPr>
        <p:spPr>
          <a:xfrm>
            <a:off x="1763704" y="6692733"/>
            <a:ext cx="1259621"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E9B1A81-E910-0C4C-8A06-8DFD6E247703}"/>
              </a:ext>
            </a:extLst>
          </p:cNvPr>
          <p:cNvSpPr>
            <a:spLocks noGrp="1"/>
          </p:cNvSpPr>
          <p:nvPr>
            <p:ph type="title" hasCustomPrompt="1"/>
          </p:nvPr>
        </p:nvSpPr>
        <p:spPr>
          <a:xfrm>
            <a:off x="1763703" y="7121431"/>
            <a:ext cx="20713911" cy="5189418"/>
          </a:xfrm>
          <a:prstGeom prst="rect">
            <a:avLst/>
          </a:prstGeom>
        </p:spPr>
        <p:txBody>
          <a:bodyPr lIns="0" tIns="0" rIns="0" bIns="0" anchor="t" anchorCtr="0">
            <a:normAutofit/>
          </a:bodyPr>
          <a:lstStyle>
            <a:lvl1pPr algn="l">
              <a:lnSpc>
                <a:spcPct val="105000"/>
              </a:lnSpc>
              <a:defRPr sz="7500" b="1">
                <a:solidFill>
                  <a:schemeClr val="bg1"/>
                </a:solidFill>
              </a:defRPr>
            </a:lvl1pPr>
          </a:lstStyle>
          <a:p>
            <a:r>
              <a:rPr lang="en-US" dirty="0"/>
              <a:t>This is a statement slide. Use to make a highlight point or start a new section. It should be brief.</a:t>
            </a:r>
          </a:p>
        </p:txBody>
      </p:sp>
      <p:pic>
        <p:nvPicPr>
          <p:cNvPr id="12" name="Picture 11">
            <a:extLst>
              <a:ext uri="{FF2B5EF4-FFF2-40B4-BE49-F238E27FC236}">
                <a16:creationId xmlns:a16="http://schemas.microsoft.com/office/drawing/2014/main" id="{B05B99CB-6C03-5C46-A3D5-226ACDA600BD}"/>
              </a:ext>
            </a:extLst>
          </p:cNvPr>
          <p:cNvPicPr>
            <a:picLocks noChangeAspect="1"/>
          </p:cNvPicPr>
          <p:nvPr userDrawn="1"/>
        </p:nvPicPr>
        <p:blipFill>
          <a:blip r:embed="rId4">
            <a:alphaModFix amt="50000"/>
          </a:blip>
          <a:stretch>
            <a:fillRect/>
          </a:stretch>
        </p:blipFill>
        <p:spPr>
          <a:xfrm>
            <a:off x="727075" y="679605"/>
            <a:ext cx="8259875" cy="924232"/>
          </a:xfrm>
          <a:prstGeom prst="rect">
            <a:avLst/>
          </a:prstGeom>
        </p:spPr>
      </p:pic>
    </p:spTree>
    <p:extLst>
      <p:ext uri="{BB962C8B-B14F-4D97-AF65-F5344CB8AC3E}">
        <p14:creationId xmlns:p14="http://schemas.microsoft.com/office/powerpoint/2010/main" val="1368162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18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r Section Intro Slide - V2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tretch>
            <a:fillRect/>
          </a:stretch>
        </p:blipFill>
        <p:spPr>
          <a:xfrm>
            <a:off x="1587" y="0"/>
            <a:ext cx="24384000" cy="13716000"/>
          </a:xfrm>
          <a:prstGeom prst="rect">
            <a:avLst/>
          </a:prstGeom>
        </p:spPr>
      </p:pic>
      <p:sp>
        <p:nvSpPr>
          <p:cNvPr id="8" name="Rectangle 7">
            <a:extLst>
              <a:ext uri="{FF2B5EF4-FFF2-40B4-BE49-F238E27FC236}">
                <a16:creationId xmlns:a16="http://schemas.microsoft.com/office/drawing/2014/main" id="{B725C252-3143-A14D-99A4-A007944D06F1}"/>
              </a:ext>
            </a:extLst>
          </p:cNvPr>
          <p:cNvSpPr/>
          <p:nvPr userDrawn="1"/>
        </p:nvSpPr>
        <p:spPr>
          <a:xfrm>
            <a:off x="0" y="0"/>
            <a:ext cx="24384000" cy="13716000"/>
          </a:xfrm>
          <a:prstGeom prst="rect">
            <a:avLst/>
          </a:prstGeom>
          <a:solidFill>
            <a:schemeClr val="bg1">
              <a:alpha val="80000"/>
            </a:schemeClr>
          </a:solidFill>
          <a:ln w="3175"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59CB4D-5A7E-4447-9D70-4FB8219DDEBC}"/>
              </a:ext>
            </a:extLst>
          </p:cNvPr>
          <p:cNvSpPr/>
          <p:nvPr userDrawn="1"/>
        </p:nvSpPr>
        <p:spPr>
          <a:xfrm>
            <a:off x="-191386" y="-212651"/>
            <a:ext cx="24749557" cy="14141302"/>
          </a:xfrm>
          <a:prstGeom prst="rect">
            <a:avLst/>
          </a:prstGeom>
          <a:noFill/>
          <a:ln w="3175"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1645921" y="4865210"/>
            <a:ext cx="21341670" cy="2885127"/>
          </a:xfrm>
          <a:prstGeom prst="rect">
            <a:avLst/>
          </a:prstGeom>
        </p:spPr>
        <p:txBody>
          <a:bodyPr anchor="t">
            <a:normAutofit/>
          </a:bodyPr>
          <a:lstStyle>
            <a:lvl1pPr algn="l">
              <a:defRPr sz="10000" b="1">
                <a:solidFill>
                  <a:schemeClr val="tx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3" name="Subtitle 2"/>
          <p:cNvSpPr>
            <a:spLocks noGrp="1"/>
          </p:cNvSpPr>
          <p:nvPr userDrawn="1">
            <p:ph type="subTitle" idx="1"/>
          </p:nvPr>
        </p:nvSpPr>
        <p:spPr>
          <a:xfrm>
            <a:off x="1645921" y="8390159"/>
            <a:ext cx="21277862" cy="3143079"/>
          </a:xfrm>
          <a:prstGeom prst="rect">
            <a:avLst/>
          </a:prstGeom>
        </p:spPr>
        <p:txBody>
          <a:bodyPr>
            <a:noAutofit/>
          </a:bodyPr>
          <a:lstStyle>
            <a:lvl1pPr marL="0" indent="0" algn="l">
              <a:lnSpc>
                <a:spcPct val="102000"/>
              </a:lnSpc>
              <a:buNone/>
              <a:defRPr sz="4200" b="1" baseline="0">
                <a:solidFill>
                  <a:schemeClr val="tx1"/>
                </a:solidFill>
              </a:defRPr>
            </a:lvl1pPr>
            <a:lvl2pPr marL="0" indent="0" algn="l">
              <a:lnSpc>
                <a:spcPct val="110000"/>
              </a:lnSpc>
              <a:spcBef>
                <a:spcPts val="0"/>
              </a:spcBef>
              <a:spcAft>
                <a:spcPts val="600"/>
              </a:spcAft>
              <a:buNone/>
              <a:defRPr sz="2800">
                <a:solidFill>
                  <a:schemeClr val="tx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pic>
        <p:nvPicPr>
          <p:cNvPr id="10" name="Picture 9">
            <a:extLst>
              <a:ext uri="{FF2B5EF4-FFF2-40B4-BE49-F238E27FC236}">
                <a16:creationId xmlns:a16="http://schemas.microsoft.com/office/drawing/2014/main" id="{3F1AC49E-6A4D-674E-A2D7-8AD94221B104}"/>
              </a:ext>
            </a:extLst>
          </p:cNvPr>
          <p:cNvPicPr>
            <a:picLocks noChangeAspect="1"/>
          </p:cNvPicPr>
          <p:nvPr userDrawn="1"/>
        </p:nvPicPr>
        <p:blipFill>
          <a:blip r:embed="rId3">
            <a:clrChange>
              <a:clrFrom>
                <a:srgbClr val="7471CE"/>
              </a:clrFrom>
              <a:clrTo>
                <a:srgbClr val="7471CE">
                  <a:alpha val="0"/>
                </a:srgbClr>
              </a:clrTo>
            </a:clrChange>
            <a:alphaModFix amt="37000"/>
          </a:blip>
          <a:stretch>
            <a:fillRect/>
          </a:stretch>
        </p:blipFill>
        <p:spPr>
          <a:xfrm>
            <a:off x="121798" y="401347"/>
            <a:ext cx="9765608" cy="1135093"/>
          </a:xfrm>
          <a:prstGeom prst="rect">
            <a:avLst/>
          </a:prstGeom>
        </p:spPr>
      </p:pic>
      <p:pic>
        <p:nvPicPr>
          <p:cNvPr id="14" name="Picture 13">
            <a:extLst>
              <a:ext uri="{FF2B5EF4-FFF2-40B4-BE49-F238E27FC236}">
                <a16:creationId xmlns:a16="http://schemas.microsoft.com/office/drawing/2014/main" id="{024460FA-088A-7C49-95B6-E22FF4A52754}"/>
              </a:ext>
            </a:extLst>
          </p:cNvPr>
          <p:cNvPicPr>
            <a:picLocks noChangeAspect="1"/>
          </p:cNvPicPr>
          <p:nvPr userDrawn="1"/>
        </p:nvPicPr>
        <p:blipFill>
          <a:blip r:embed="rId4">
            <a:alphaModFix amt="37000"/>
          </a:blip>
          <a:stretch>
            <a:fillRect/>
          </a:stretch>
        </p:blipFill>
        <p:spPr>
          <a:xfrm>
            <a:off x="19916008" y="566437"/>
            <a:ext cx="4349369" cy="970003"/>
          </a:xfrm>
          <a:prstGeom prst="rect">
            <a:avLst/>
          </a:prstGeom>
        </p:spPr>
      </p:pic>
    </p:spTree>
    <p:extLst>
      <p:ext uri="{BB962C8B-B14F-4D97-AF65-F5344CB8AC3E}">
        <p14:creationId xmlns:p14="http://schemas.microsoft.com/office/powerpoint/2010/main" val="80842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r Section Intro Slide - V2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89BD12-6DCA-8A4D-9C33-C170B1BDC49A}"/>
              </a:ext>
            </a:extLst>
          </p:cNvPr>
          <p:cNvPicPr>
            <a:picLocks noChangeAspect="1"/>
          </p:cNvPicPr>
          <p:nvPr userDrawn="1"/>
        </p:nvPicPr>
        <p:blipFill>
          <a:blip r:embed="rId2"/>
          <a:stretch>
            <a:fillRect/>
          </a:stretch>
        </p:blipFill>
        <p:spPr>
          <a:xfrm>
            <a:off x="1587" y="0"/>
            <a:ext cx="24384000" cy="13716000"/>
          </a:xfrm>
          <a:prstGeom prst="rect">
            <a:avLst/>
          </a:prstGeom>
        </p:spPr>
      </p:pic>
      <p:sp>
        <p:nvSpPr>
          <p:cNvPr id="9" name="Rectangle 8">
            <a:extLst>
              <a:ext uri="{FF2B5EF4-FFF2-40B4-BE49-F238E27FC236}">
                <a16:creationId xmlns:a16="http://schemas.microsoft.com/office/drawing/2014/main" id="{05549457-9FEC-1E42-AE68-ECDB19EDB163}"/>
              </a:ext>
            </a:extLst>
          </p:cNvPr>
          <p:cNvSpPr/>
          <p:nvPr userDrawn="1"/>
        </p:nvSpPr>
        <p:spPr>
          <a:xfrm>
            <a:off x="83117" y="1"/>
            <a:ext cx="24387175" cy="13715999"/>
          </a:xfrm>
          <a:prstGeom prst="rect">
            <a:avLst/>
          </a:prstGeom>
          <a:solidFill>
            <a:srgbClr val="002156">
              <a:alpha val="84000"/>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59CB4D-5A7E-4447-9D70-4FB8219DDEBC}"/>
              </a:ext>
            </a:extLst>
          </p:cNvPr>
          <p:cNvSpPr/>
          <p:nvPr userDrawn="1"/>
        </p:nvSpPr>
        <p:spPr>
          <a:xfrm>
            <a:off x="-191386" y="-212651"/>
            <a:ext cx="24749557" cy="14141302"/>
          </a:xfrm>
          <a:prstGeom prst="rect">
            <a:avLst/>
          </a:prstGeom>
          <a:noFill/>
          <a:ln w="3175"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1645921" y="4865210"/>
            <a:ext cx="21341670" cy="2885127"/>
          </a:xfrm>
          <a:prstGeom prst="rect">
            <a:avLst/>
          </a:prstGeom>
        </p:spPr>
        <p:txBody>
          <a:bodyPr anchor="t">
            <a:normAutofit/>
          </a:bodyPr>
          <a:lstStyle>
            <a:lvl1pPr algn="l">
              <a:defRPr sz="10000" b="1">
                <a:solidFill>
                  <a:schemeClr val="bg1"/>
                </a:solidFill>
                <a:latin typeface="Helvetica" pitchFamily="2" charset="0"/>
                <a:cs typeface="Arial" panose="020B0604020202020204" pitchFamily="34" charset="0"/>
              </a:defRPr>
            </a:lvl1pPr>
          </a:lstStyle>
          <a:p>
            <a:r>
              <a:rPr lang="en-US" dirty="0"/>
              <a:t>Click to edit Master title style</a:t>
            </a:r>
            <a:br>
              <a:rPr lang="en-US" dirty="0"/>
            </a:br>
            <a:r>
              <a:rPr lang="en-US" dirty="0"/>
              <a:t>Enough room for two lines</a:t>
            </a:r>
          </a:p>
        </p:txBody>
      </p:sp>
      <p:sp>
        <p:nvSpPr>
          <p:cNvPr id="3" name="Subtitle 2"/>
          <p:cNvSpPr>
            <a:spLocks noGrp="1"/>
          </p:cNvSpPr>
          <p:nvPr userDrawn="1">
            <p:ph type="subTitle" idx="1"/>
          </p:nvPr>
        </p:nvSpPr>
        <p:spPr>
          <a:xfrm>
            <a:off x="1645921" y="8390159"/>
            <a:ext cx="21277862" cy="3143079"/>
          </a:xfrm>
          <a:prstGeom prst="rect">
            <a:avLst/>
          </a:prstGeom>
        </p:spPr>
        <p:txBody>
          <a:bodyPr>
            <a:noAutofit/>
          </a:bodyPr>
          <a:lstStyle>
            <a:lvl1pPr marL="0" indent="0" algn="l">
              <a:lnSpc>
                <a:spcPct val="102000"/>
              </a:lnSpc>
              <a:buNone/>
              <a:defRPr sz="4200" b="1" baseline="0">
                <a:solidFill>
                  <a:schemeClr val="accent2"/>
                </a:solidFill>
              </a:defRPr>
            </a:lvl1pPr>
            <a:lvl2pPr marL="0" indent="0" algn="l">
              <a:lnSpc>
                <a:spcPct val="110000"/>
              </a:lnSpc>
              <a:spcBef>
                <a:spcPts val="0"/>
              </a:spcBef>
              <a:spcAft>
                <a:spcPts val="600"/>
              </a:spcAft>
              <a:buNone/>
              <a:defRPr sz="2800">
                <a:solidFill>
                  <a:schemeClr val="bg1"/>
                </a:solidFill>
              </a:defRPr>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a:p>
            <a:pPr lvl="1"/>
            <a:r>
              <a:rPr lang="en-US" dirty="0"/>
              <a:t>Author Name, Organization. Can be deleted if unneeded</a:t>
            </a:r>
          </a:p>
        </p:txBody>
      </p:sp>
      <p:pic>
        <p:nvPicPr>
          <p:cNvPr id="12" name="Picture 11">
            <a:extLst>
              <a:ext uri="{FF2B5EF4-FFF2-40B4-BE49-F238E27FC236}">
                <a16:creationId xmlns:a16="http://schemas.microsoft.com/office/drawing/2014/main" id="{1AE2B356-51D1-A143-965B-F8195C829D66}"/>
              </a:ext>
            </a:extLst>
          </p:cNvPr>
          <p:cNvPicPr>
            <a:picLocks noChangeAspect="1"/>
          </p:cNvPicPr>
          <p:nvPr userDrawn="1"/>
        </p:nvPicPr>
        <p:blipFill>
          <a:blip r:embed="rId3"/>
          <a:stretch>
            <a:fillRect/>
          </a:stretch>
        </p:blipFill>
        <p:spPr>
          <a:xfrm>
            <a:off x="19354801" y="1439352"/>
            <a:ext cx="4093028" cy="924232"/>
          </a:xfrm>
          <a:prstGeom prst="rect">
            <a:avLst/>
          </a:prstGeom>
        </p:spPr>
      </p:pic>
      <p:pic>
        <p:nvPicPr>
          <p:cNvPr id="13" name="Picture 12">
            <a:extLst>
              <a:ext uri="{FF2B5EF4-FFF2-40B4-BE49-F238E27FC236}">
                <a16:creationId xmlns:a16="http://schemas.microsoft.com/office/drawing/2014/main" id="{7D748AD9-CA7E-F447-916D-E9E885BE3729}"/>
              </a:ext>
            </a:extLst>
          </p:cNvPr>
          <p:cNvPicPr>
            <a:picLocks noChangeAspect="1"/>
          </p:cNvPicPr>
          <p:nvPr userDrawn="1"/>
        </p:nvPicPr>
        <p:blipFill>
          <a:blip r:embed="rId4">
            <a:alphaModFix amt="85000"/>
          </a:blip>
          <a:stretch>
            <a:fillRect/>
          </a:stretch>
        </p:blipFill>
        <p:spPr>
          <a:xfrm>
            <a:off x="939346" y="1441790"/>
            <a:ext cx="9397217" cy="924233"/>
          </a:xfrm>
          <a:prstGeom prst="rect">
            <a:avLst/>
          </a:prstGeom>
        </p:spPr>
      </p:pic>
    </p:spTree>
    <p:extLst>
      <p:ext uri="{BB962C8B-B14F-4D97-AF65-F5344CB8AC3E}">
        <p14:creationId xmlns:p14="http://schemas.microsoft.com/office/powerpoint/2010/main" val="26358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 Early Childho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51389" y="2821568"/>
            <a:ext cx="13928231" cy="2821567"/>
          </a:xfrm>
          <a:prstGeom prst="rect">
            <a:avLst/>
          </a:prstGeom>
        </p:spPr>
        <p:txBody>
          <a:bodyPr anchor="t" anchorCtr="0">
            <a:noAutofit/>
          </a:bodyPr>
          <a:lstStyle>
            <a:lvl1pPr algn="l">
              <a:defRPr sz="10000" baseline="0">
                <a:solidFill>
                  <a:schemeClr val="accent1"/>
                </a:solidFill>
              </a:defRPr>
            </a:lvl1pPr>
          </a:lstStyle>
          <a:p>
            <a:r>
              <a:rPr lang="en-US" dirty="0"/>
              <a:t>Talking Points or Agenda Items</a:t>
            </a: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hasCustomPrompt="1"/>
          </p:nvPr>
        </p:nvSpPr>
        <p:spPr>
          <a:xfrm>
            <a:off x="8751389" y="6025016"/>
            <a:ext cx="13928231" cy="5241277"/>
          </a:xfrm>
          <a:prstGeom prst="rect">
            <a:avLst/>
          </a:prstGeom>
        </p:spPr>
        <p:txBody>
          <a:bodyPr>
            <a:noAutofit/>
          </a:bodyPr>
          <a:lstStyle>
            <a:lvl1pPr marL="742950" marR="0" indent="-742950" algn="l" defTabSz="1828800" rtl="0" eaLnBrk="1" fontAlgn="auto" latinLnBrk="0" hangingPunct="1">
              <a:lnSpc>
                <a:spcPct val="110000"/>
              </a:lnSpc>
              <a:spcBef>
                <a:spcPts val="2600"/>
              </a:spcBef>
              <a:spcAft>
                <a:spcPts val="400"/>
              </a:spcAft>
              <a:buClr>
                <a:srgbClr val="1669C9"/>
              </a:buClr>
              <a:buSzTx/>
              <a:buFont typeface="+mj-lt"/>
              <a:buAutoNum type="arabicPeriod"/>
              <a:tabLst/>
              <a:defRPr sz="4000" b="1" baseline="0">
                <a:solidFill>
                  <a:schemeClr val="tx1"/>
                </a:solidFill>
              </a:defRPr>
            </a:lvl1pPr>
            <a:lvl2pPr marL="1188720" indent="-457200" algn="l">
              <a:lnSpc>
                <a:spcPct val="110000"/>
              </a:lnSpc>
              <a:spcBef>
                <a:spcPts val="1000"/>
              </a:spcBef>
              <a:spcAft>
                <a:spcPts val="1400"/>
              </a:spcAft>
              <a:buFont typeface="Arial" panose="020B0604020202020204" pitchFamily="34" charset="0"/>
              <a:buChar char="•"/>
              <a:defRPr sz="3800">
                <a:solidFill>
                  <a:schemeClr val="tx1"/>
                </a:solidFill>
              </a:defRPr>
            </a:lvl2pPr>
            <a:lvl3pPr algn="ctr">
              <a:defRPr/>
            </a:lvl3pPr>
            <a:lvl4pPr algn="ctr">
              <a:defRPr/>
            </a:lvl4pPr>
            <a:lvl5pPr algn="ctr">
              <a:defRPr/>
            </a:lvl5pPr>
          </a:lstStyle>
          <a:p>
            <a:pPr marL="742950" marR="0" lvl="0" indent="-742950" algn="l" defTabSz="1828800" rtl="0" eaLnBrk="1" fontAlgn="auto" latinLnBrk="0" hangingPunct="1">
              <a:lnSpc>
                <a:spcPct val="90000"/>
              </a:lnSpc>
              <a:spcBef>
                <a:spcPts val="2600"/>
              </a:spcBef>
              <a:spcAft>
                <a:spcPts val="400"/>
              </a:spcAft>
              <a:buClr>
                <a:srgbClr val="51AF46"/>
              </a:buClr>
              <a:buSzTx/>
              <a:tabLst/>
              <a:defRPr/>
            </a:pPr>
            <a:r>
              <a:rPr lang="en-US" dirty="0"/>
              <a:t>Click to edit master text styles</a:t>
            </a:r>
          </a:p>
          <a:p>
            <a:pPr marL="0" marR="0" lvl="1" indent="-742950" algn="l" defTabSz="1828800" rtl="0" eaLnBrk="1" fontAlgn="auto" latinLnBrk="0" hangingPunct="1">
              <a:lnSpc>
                <a:spcPct val="90000"/>
              </a:lnSpc>
              <a:spcBef>
                <a:spcPts val="2600"/>
              </a:spcBef>
              <a:spcAft>
                <a:spcPts val="400"/>
              </a:spcAft>
              <a:buClr>
                <a:srgbClr val="51AF46"/>
              </a:buClr>
              <a:buSzTx/>
              <a:tabLst/>
              <a:defRPr/>
            </a:pPr>
            <a:r>
              <a:rPr lang="en-US" dirty="0"/>
              <a:t>Second Level Bullet</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p:txBody>
      </p:sp>
      <p:cxnSp>
        <p:nvCxnSpPr>
          <p:cNvPr id="16" name="Straight Connector 15">
            <a:extLst>
              <a:ext uri="{FF2B5EF4-FFF2-40B4-BE49-F238E27FC236}">
                <a16:creationId xmlns:a16="http://schemas.microsoft.com/office/drawing/2014/main" id="{7FD0D614-F02A-1340-AB02-475BD84EFB7D}"/>
              </a:ext>
            </a:extLst>
          </p:cNvPr>
          <p:cNvCxnSpPr>
            <a:cxnSpLocks/>
          </p:cNvCxnSpPr>
          <p:nvPr userDrawn="1"/>
        </p:nvCxnSpPr>
        <p:spPr>
          <a:xfrm>
            <a:off x="8751389" y="2142915"/>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fence, woman, holding&#10;&#10;Description automatically generated">
            <a:extLst>
              <a:ext uri="{FF2B5EF4-FFF2-40B4-BE49-F238E27FC236}">
                <a16:creationId xmlns:a16="http://schemas.microsoft.com/office/drawing/2014/main" id="{D1F3BFDE-E62A-504B-807A-FE642E485A6A}"/>
              </a:ext>
            </a:extLst>
          </p:cNvPr>
          <p:cNvPicPr>
            <a:picLocks noChangeAspect="1"/>
          </p:cNvPicPr>
          <p:nvPr userDrawn="1"/>
        </p:nvPicPr>
        <p:blipFill>
          <a:blip r:embed="rId2">
            <a:alphaModFix/>
          </a:blip>
          <a:stretch>
            <a:fillRect/>
          </a:stretch>
        </p:blipFill>
        <p:spPr>
          <a:xfrm>
            <a:off x="0" y="0"/>
            <a:ext cx="7315200" cy="13716000"/>
          </a:xfrm>
          <a:prstGeom prst="rect">
            <a:avLst/>
          </a:prstGeom>
        </p:spPr>
      </p:pic>
      <p:sp>
        <p:nvSpPr>
          <p:cNvPr id="18" name="Rectangle 17">
            <a:extLst>
              <a:ext uri="{FF2B5EF4-FFF2-40B4-BE49-F238E27FC236}">
                <a16:creationId xmlns:a16="http://schemas.microsoft.com/office/drawing/2014/main" id="{BB264A0F-AEC2-DF4C-A77E-0FE051603F6C}"/>
              </a:ext>
            </a:extLst>
          </p:cNvPr>
          <p:cNvSpPr/>
          <p:nvPr userDrawn="1"/>
        </p:nvSpPr>
        <p:spPr>
          <a:xfrm>
            <a:off x="1" y="0"/>
            <a:ext cx="7315199" cy="2032000"/>
          </a:xfrm>
          <a:prstGeom prst="rect">
            <a:avLst/>
          </a:prstGeom>
          <a:solidFill>
            <a:srgbClr val="002156">
              <a:alpha val="83922"/>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AC84F93-AB73-D142-AFCD-7D10F25C7E16}"/>
              </a:ext>
            </a:extLst>
          </p:cNvPr>
          <p:cNvPicPr>
            <a:picLocks noChangeAspect="1"/>
          </p:cNvPicPr>
          <p:nvPr userDrawn="1"/>
        </p:nvPicPr>
        <p:blipFill>
          <a:blip r:embed="rId3"/>
          <a:stretch>
            <a:fillRect/>
          </a:stretch>
        </p:blipFill>
        <p:spPr>
          <a:xfrm>
            <a:off x="1708942" y="592308"/>
            <a:ext cx="3897317" cy="880039"/>
          </a:xfrm>
          <a:prstGeom prst="rect">
            <a:avLst/>
          </a:prstGeom>
        </p:spPr>
      </p:pic>
      <p:pic>
        <p:nvPicPr>
          <p:cNvPr id="9" name="Picture 8">
            <a:extLst>
              <a:ext uri="{FF2B5EF4-FFF2-40B4-BE49-F238E27FC236}">
                <a16:creationId xmlns:a16="http://schemas.microsoft.com/office/drawing/2014/main" id="{FA70B07F-809C-6148-B765-BEDF4515AFE1}"/>
              </a:ext>
            </a:extLst>
          </p:cNvPr>
          <p:cNvPicPr>
            <a:picLocks noChangeAspect="1"/>
          </p:cNvPicPr>
          <p:nvPr userDrawn="1"/>
        </p:nvPicPr>
        <p:blipFill>
          <a:blip r:embed="rId4"/>
          <a:stretch>
            <a:fillRect/>
          </a:stretch>
        </p:blipFill>
        <p:spPr>
          <a:xfrm>
            <a:off x="5527" y="12181113"/>
            <a:ext cx="7309673" cy="1534887"/>
          </a:xfrm>
          <a:prstGeom prst="rect">
            <a:avLst/>
          </a:prstGeom>
        </p:spPr>
      </p:pic>
    </p:spTree>
    <p:extLst>
      <p:ext uri="{BB962C8B-B14F-4D97-AF65-F5344CB8AC3E}">
        <p14:creationId xmlns:p14="http://schemas.microsoft.com/office/powerpoint/2010/main" val="420071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genda Slide - Middle Schoo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3BFDE-E62A-504B-807A-FE642E485A6A}"/>
              </a:ext>
            </a:extLst>
          </p:cNvPr>
          <p:cNvPicPr>
            <a:picLocks noChangeAspect="1"/>
          </p:cNvPicPr>
          <p:nvPr userDrawn="1"/>
        </p:nvPicPr>
        <p:blipFill>
          <a:blip r:embed="rId2">
            <a:alphaModFix/>
          </a:blip>
          <a:srcRect/>
          <a:stretch/>
        </p:blipFill>
        <p:spPr>
          <a:xfrm>
            <a:off x="0" y="0"/>
            <a:ext cx="7315200" cy="13716000"/>
          </a:xfrm>
          <a:prstGeom prst="rect">
            <a:avLst/>
          </a:prstGeom>
        </p:spPr>
      </p:pic>
      <p:sp>
        <p:nvSpPr>
          <p:cNvPr id="18" name="Rectangle 17">
            <a:extLst>
              <a:ext uri="{FF2B5EF4-FFF2-40B4-BE49-F238E27FC236}">
                <a16:creationId xmlns:a16="http://schemas.microsoft.com/office/drawing/2014/main" id="{BB264A0F-AEC2-DF4C-A77E-0FE051603F6C}"/>
              </a:ext>
            </a:extLst>
          </p:cNvPr>
          <p:cNvSpPr/>
          <p:nvPr userDrawn="1"/>
        </p:nvSpPr>
        <p:spPr>
          <a:xfrm>
            <a:off x="1" y="0"/>
            <a:ext cx="7315199" cy="2032000"/>
          </a:xfrm>
          <a:prstGeom prst="rect">
            <a:avLst/>
          </a:prstGeom>
          <a:solidFill>
            <a:srgbClr val="002156">
              <a:alpha val="83922"/>
            </a:srgbClr>
          </a:solidFill>
          <a:ln w="190500" cap="sq"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AC84F93-AB73-D142-AFCD-7D10F25C7E16}"/>
              </a:ext>
            </a:extLst>
          </p:cNvPr>
          <p:cNvPicPr>
            <a:picLocks noChangeAspect="1"/>
          </p:cNvPicPr>
          <p:nvPr userDrawn="1"/>
        </p:nvPicPr>
        <p:blipFill>
          <a:blip r:embed="rId3"/>
          <a:stretch>
            <a:fillRect/>
          </a:stretch>
        </p:blipFill>
        <p:spPr>
          <a:xfrm>
            <a:off x="1708941" y="575980"/>
            <a:ext cx="3897317" cy="880039"/>
          </a:xfrm>
          <a:prstGeom prst="rect">
            <a:avLst/>
          </a:prstGeom>
        </p:spPr>
      </p:pic>
      <p:sp>
        <p:nvSpPr>
          <p:cNvPr id="10" name="Title 1">
            <a:extLst>
              <a:ext uri="{FF2B5EF4-FFF2-40B4-BE49-F238E27FC236}">
                <a16:creationId xmlns:a16="http://schemas.microsoft.com/office/drawing/2014/main" id="{685C0270-373A-0440-BA41-7F7966A87DE9}"/>
              </a:ext>
            </a:extLst>
          </p:cNvPr>
          <p:cNvSpPr>
            <a:spLocks noGrp="1"/>
          </p:cNvSpPr>
          <p:nvPr>
            <p:ph type="title" hasCustomPrompt="1"/>
          </p:nvPr>
        </p:nvSpPr>
        <p:spPr>
          <a:xfrm>
            <a:off x="8751389" y="2821568"/>
            <a:ext cx="13928231" cy="2821567"/>
          </a:xfrm>
          <a:prstGeom prst="rect">
            <a:avLst/>
          </a:prstGeom>
        </p:spPr>
        <p:txBody>
          <a:bodyPr anchor="t" anchorCtr="0">
            <a:noAutofit/>
          </a:bodyPr>
          <a:lstStyle>
            <a:lvl1pPr algn="l">
              <a:defRPr sz="10000" baseline="0">
                <a:solidFill>
                  <a:schemeClr val="accent1"/>
                </a:solidFill>
              </a:defRPr>
            </a:lvl1pPr>
          </a:lstStyle>
          <a:p>
            <a:r>
              <a:rPr lang="en-US" dirty="0"/>
              <a:t>Talking Points or Agenda Items</a:t>
            </a:r>
          </a:p>
        </p:txBody>
      </p:sp>
      <p:sp>
        <p:nvSpPr>
          <p:cNvPr id="11" name="Content Placeholder 13">
            <a:extLst>
              <a:ext uri="{FF2B5EF4-FFF2-40B4-BE49-F238E27FC236}">
                <a16:creationId xmlns:a16="http://schemas.microsoft.com/office/drawing/2014/main" id="{AD0EC4BC-9D51-C14E-A391-BCE821C48C97}"/>
              </a:ext>
            </a:extLst>
          </p:cNvPr>
          <p:cNvSpPr>
            <a:spLocks noGrp="1"/>
          </p:cNvSpPr>
          <p:nvPr>
            <p:ph sz="quarter" idx="13" hasCustomPrompt="1"/>
          </p:nvPr>
        </p:nvSpPr>
        <p:spPr>
          <a:xfrm>
            <a:off x="8751389" y="6025016"/>
            <a:ext cx="13928231" cy="5241277"/>
          </a:xfrm>
          <a:prstGeom prst="rect">
            <a:avLst/>
          </a:prstGeom>
        </p:spPr>
        <p:txBody>
          <a:bodyPr>
            <a:noAutofit/>
          </a:bodyPr>
          <a:lstStyle>
            <a:lvl1pPr marL="742950" marR="0" indent="-742950" algn="l" defTabSz="1828800" rtl="0" eaLnBrk="1" fontAlgn="auto" latinLnBrk="0" hangingPunct="1">
              <a:lnSpc>
                <a:spcPct val="110000"/>
              </a:lnSpc>
              <a:spcBef>
                <a:spcPts val="2600"/>
              </a:spcBef>
              <a:spcAft>
                <a:spcPts val="400"/>
              </a:spcAft>
              <a:buClr>
                <a:srgbClr val="1669C9"/>
              </a:buClr>
              <a:buSzTx/>
              <a:buFont typeface="+mj-lt"/>
              <a:buAutoNum type="arabicPeriod"/>
              <a:tabLst/>
              <a:defRPr sz="4000" b="1" baseline="0">
                <a:solidFill>
                  <a:schemeClr val="tx1"/>
                </a:solidFill>
              </a:defRPr>
            </a:lvl1pPr>
            <a:lvl2pPr marL="1188720" indent="-457200" algn="l">
              <a:lnSpc>
                <a:spcPct val="110000"/>
              </a:lnSpc>
              <a:spcBef>
                <a:spcPts val="1000"/>
              </a:spcBef>
              <a:spcAft>
                <a:spcPts val="1400"/>
              </a:spcAft>
              <a:buClr>
                <a:srgbClr val="1669C9"/>
              </a:buClr>
              <a:buFont typeface="Arial" panose="020B0604020202020204" pitchFamily="34" charset="0"/>
              <a:buChar char="•"/>
              <a:defRPr sz="3800">
                <a:solidFill>
                  <a:schemeClr val="tx1"/>
                </a:solidFill>
              </a:defRPr>
            </a:lvl2pPr>
            <a:lvl3pPr algn="ctr">
              <a:defRPr/>
            </a:lvl3pPr>
            <a:lvl4pPr algn="ctr">
              <a:defRPr/>
            </a:lvl4pPr>
            <a:lvl5pPr algn="ctr">
              <a:defRPr/>
            </a:lvl5pPr>
          </a:lstStyle>
          <a:p>
            <a:pPr marL="742950" marR="0" lvl="0" indent="-742950" algn="l" defTabSz="1828800" rtl="0" eaLnBrk="1" fontAlgn="auto" latinLnBrk="0" hangingPunct="1">
              <a:lnSpc>
                <a:spcPct val="90000"/>
              </a:lnSpc>
              <a:spcBef>
                <a:spcPts val="2600"/>
              </a:spcBef>
              <a:spcAft>
                <a:spcPts val="400"/>
              </a:spcAft>
              <a:buClr>
                <a:srgbClr val="51AF46"/>
              </a:buClr>
              <a:buSzTx/>
              <a:tabLst/>
              <a:defRPr/>
            </a:pPr>
            <a:r>
              <a:rPr lang="en-US" dirty="0"/>
              <a:t>Click to edit master text styles</a:t>
            </a:r>
          </a:p>
          <a:p>
            <a:pPr marL="0" marR="0" lvl="1" indent="-742950" algn="l" defTabSz="1828800" rtl="0" eaLnBrk="1" fontAlgn="auto" latinLnBrk="0" hangingPunct="1">
              <a:lnSpc>
                <a:spcPct val="90000"/>
              </a:lnSpc>
              <a:spcBef>
                <a:spcPts val="2600"/>
              </a:spcBef>
              <a:spcAft>
                <a:spcPts val="400"/>
              </a:spcAft>
              <a:buClr>
                <a:srgbClr val="51AF46"/>
              </a:buClr>
              <a:buSzTx/>
              <a:tabLst/>
              <a:defRPr/>
            </a:pPr>
            <a:r>
              <a:rPr lang="en-US" dirty="0"/>
              <a:t>Second Level Bullet</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a:p>
            <a:pPr marL="742950" marR="0" lvl="0" indent="-742950" algn="l" defTabSz="1828800" rtl="0" eaLnBrk="1" fontAlgn="auto" latinLnBrk="0" hangingPunct="1">
              <a:lnSpc>
                <a:spcPct val="90000"/>
              </a:lnSpc>
              <a:spcBef>
                <a:spcPts val="2600"/>
              </a:spcBef>
              <a:spcAft>
                <a:spcPts val="400"/>
              </a:spcAft>
              <a:buClr>
                <a:srgbClr val="51AF46"/>
              </a:buClr>
              <a:buSzTx/>
              <a:buFont typeface="+mj-lt"/>
              <a:buAutoNum type="arabicPeriod"/>
              <a:tabLst/>
              <a:defRPr/>
            </a:pPr>
            <a:r>
              <a:rPr lang="en-US" dirty="0"/>
              <a:t>Click to edit master text styles</a:t>
            </a:r>
          </a:p>
        </p:txBody>
      </p:sp>
      <p:cxnSp>
        <p:nvCxnSpPr>
          <p:cNvPr id="12" name="Straight Connector 11">
            <a:extLst>
              <a:ext uri="{FF2B5EF4-FFF2-40B4-BE49-F238E27FC236}">
                <a16:creationId xmlns:a16="http://schemas.microsoft.com/office/drawing/2014/main" id="{DECF53F4-468C-6E4C-A27B-FAA82B36AF91}"/>
              </a:ext>
            </a:extLst>
          </p:cNvPr>
          <p:cNvCxnSpPr>
            <a:cxnSpLocks/>
          </p:cNvCxnSpPr>
          <p:nvPr userDrawn="1"/>
        </p:nvCxnSpPr>
        <p:spPr>
          <a:xfrm>
            <a:off x="8751389" y="2142915"/>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B8524C3-4A81-384D-8E00-AA25EE25349B}"/>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8C096EB-3467-C940-B55E-6D5F159BDBFD}"/>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6" name="Slide Number Placeholder 5">
            <a:extLst>
              <a:ext uri="{FF2B5EF4-FFF2-40B4-BE49-F238E27FC236}">
                <a16:creationId xmlns:a16="http://schemas.microsoft.com/office/drawing/2014/main" id="{F9A8A8DF-09BC-4548-AF4A-FAB47E2083F9}"/>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F0EEBC49-F6E9-C742-8822-15318E9B2852}"/>
              </a:ext>
            </a:extLst>
          </p:cNvPr>
          <p:cNvPicPr>
            <a:picLocks noChangeAspect="1"/>
          </p:cNvPicPr>
          <p:nvPr userDrawn="1"/>
        </p:nvPicPr>
        <p:blipFill>
          <a:blip r:embed="rId4"/>
          <a:stretch>
            <a:fillRect/>
          </a:stretch>
        </p:blipFill>
        <p:spPr>
          <a:xfrm>
            <a:off x="5526" y="12317882"/>
            <a:ext cx="7309673" cy="1398118"/>
          </a:xfrm>
          <a:prstGeom prst="rect">
            <a:avLst/>
          </a:prstGeom>
        </p:spPr>
      </p:pic>
    </p:spTree>
    <p:extLst>
      <p:ext uri="{BB962C8B-B14F-4D97-AF65-F5344CB8AC3E}">
        <p14:creationId xmlns:p14="http://schemas.microsoft.com/office/powerpoint/2010/main" val="401105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 V3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3175" y="0"/>
            <a:ext cx="24384000" cy="13716000"/>
          </a:xfrm>
          <a:prstGeom prst="rect">
            <a:avLst/>
          </a:prstGeom>
        </p:spPr>
      </p:pic>
      <p:sp>
        <p:nvSpPr>
          <p:cNvPr id="3" name="Rectangle 2">
            <a:extLst>
              <a:ext uri="{FF2B5EF4-FFF2-40B4-BE49-F238E27FC236}">
                <a16:creationId xmlns:a16="http://schemas.microsoft.com/office/drawing/2014/main" id="{16FA36C2-1771-F642-AF88-85E8B2F255E6}"/>
              </a:ext>
            </a:extLst>
          </p:cNvPr>
          <p:cNvSpPr/>
          <p:nvPr userDrawn="1"/>
        </p:nvSpPr>
        <p:spPr>
          <a:xfrm>
            <a:off x="7315200" y="0"/>
            <a:ext cx="17068799"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92843" y="2593674"/>
            <a:ext cx="13886778" cy="3595004"/>
          </a:xfrm>
          <a:prstGeom prst="rect">
            <a:avLst/>
          </a:prstGeom>
        </p:spPr>
        <p:txBody>
          <a:bodyPr anchor="b" anchorCtr="0">
            <a:normAutofit/>
          </a:bodyPr>
          <a:lstStyle>
            <a:lvl1pPr algn="l">
              <a:lnSpc>
                <a:spcPct val="95000"/>
              </a:lnSpc>
              <a:defRPr sz="10000" baseline="0">
                <a:solidFill>
                  <a:schemeClr val="tx1"/>
                </a:solidFill>
              </a:defRPr>
            </a:lvl1pPr>
          </a:lstStyle>
          <a:p>
            <a:r>
              <a:rPr lang="en-US" dirty="0"/>
              <a:t>Click to edit </a:t>
            </a:r>
            <a:br>
              <a:rPr lang="en-US" dirty="0"/>
            </a:br>
            <a:r>
              <a:rPr lang="en-US" dirty="0"/>
              <a:t>Master title style</a:t>
            </a:r>
          </a:p>
        </p:txBody>
      </p:sp>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hasCustomPrompt="1"/>
          </p:nvPr>
        </p:nvSpPr>
        <p:spPr>
          <a:xfrm>
            <a:off x="8792843" y="6461777"/>
            <a:ext cx="13886777" cy="3386119"/>
          </a:xfrm>
          <a:prstGeom prst="rect">
            <a:avLst/>
          </a:prstGeom>
        </p:spPr>
        <p:txBody>
          <a:bodyPr>
            <a:normAutofit/>
          </a:bodyPr>
          <a:lstStyle>
            <a:lvl1pPr algn="l">
              <a:lnSpc>
                <a:spcPct val="100000"/>
              </a:lnSpc>
              <a:spcBef>
                <a:spcPts val="2600"/>
              </a:spcBef>
              <a:spcAft>
                <a:spcPts val="400"/>
              </a:spcAft>
              <a:defRPr sz="4000" b="1" baseline="0">
                <a:solidFill>
                  <a:schemeClr val="accent2">
                    <a:lumMod val="75000"/>
                  </a:schemeClr>
                </a:solidFill>
              </a:defRPr>
            </a:lvl1pPr>
            <a:lvl2pPr marL="0" indent="0" algn="ctr">
              <a:buNone/>
              <a:defRPr/>
            </a:lvl2pPr>
            <a:lvl3pPr algn="ctr">
              <a:defRPr/>
            </a:lvl3pPr>
            <a:lvl4pPr algn="ctr">
              <a:defRPr/>
            </a:lvl4pPr>
            <a:lvl5pPr algn="ctr">
              <a:defRPr/>
            </a:lvl5pPr>
          </a:lstStyle>
          <a:p>
            <a:pPr lvl="0"/>
            <a:r>
              <a:rPr lang="en-US" dirty="0"/>
              <a:t>Click to edit master text styles </a:t>
            </a:r>
          </a:p>
        </p:txBody>
      </p:sp>
      <p:cxnSp>
        <p:nvCxnSpPr>
          <p:cNvPr id="8" name="Straight Connector 7">
            <a:extLst>
              <a:ext uri="{FF2B5EF4-FFF2-40B4-BE49-F238E27FC236}">
                <a16:creationId xmlns:a16="http://schemas.microsoft.com/office/drawing/2014/main" id="{2A9E626A-93E4-C742-AE1E-4BC6D9ADB256}"/>
              </a:ext>
            </a:extLst>
          </p:cNvPr>
          <p:cNvCxnSpPr>
            <a:cxnSpLocks/>
          </p:cNvCxnSpPr>
          <p:nvPr userDrawn="1"/>
        </p:nvCxnSpPr>
        <p:spPr>
          <a:xfrm>
            <a:off x="8792843" y="219698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74E6E17-0C00-0D4B-A17E-3D74712E3268}"/>
              </a:ext>
            </a:extLst>
          </p:cNvPr>
          <p:cNvPicPr>
            <a:picLocks noChangeAspect="1"/>
          </p:cNvPicPr>
          <p:nvPr userDrawn="1"/>
        </p:nvPicPr>
        <p:blipFill>
          <a:blip r:embed="rId3">
            <a:alphaModFix amt="50000"/>
          </a:blip>
          <a:stretch>
            <a:fillRect/>
          </a:stretch>
        </p:blipFill>
        <p:spPr>
          <a:xfrm>
            <a:off x="1708942" y="592308"/>
            <a:ext cx="3897317" cy="880039"/>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E9212B5-6A3E-344A-B8F5-9FCB9F1A1C76}"/>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497A33F-B961-424F-AB11-D5F5DA6AD1CD}"/>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2" name="Slide Number Placeholder 5">
            <a:extLst>
              <a:ext uri="{FF2B5EF4-FFF2-40B4-BE49-F238E27FC236}">
                <a16:creationId xmlns:a16="http://schemas.microsoft.com/office/drawing/2014/main" id="{836C4C1D-5839-B14A-9D3F-9F82C3EF6D09}"/>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6" name="Picture 15">
            <a:extLst>
              <a:ext uri="{FF2B5EF4-FFF2-40B4-BE49-F238E27FC236}">
                <a16:creationId xmlns:a16="http://schemas.microsoft.com/office/drawing/2014/main" id="{2C209149-9C3C-A34E-BF7E-330D0B8A2018}"/>
              </a:ext>
            </a:extLst>
          </p:cNvPr>
          <p:cNvPicPr>
            <a:picLocks noChangeAspect="1"/>
          </p:cNvPicPr>
          <p:nvPr userDrawn="1"/>
        </p:nvPicPr>
        <p:blipFill>
          <a:blip r:embed="rId4">
            <a:alphaModFix amt="70000"/>
          </a:blip>
          <a:stretch>
            <a:fillRect/>
          </a:stretch>
        </p:blipFill>
        <p:spPr>
          <a:xfrm>
            <a:off x="5526" y="12337084"/>
            <a:ext cx="7309673" cy="1378916"/>
          </a:xfrm>
          <a:prstGeom prst="rect">
            <a:avLst/>
          </a:prstGeom>
        </p:spPr>
      </p:pic>
    </p:spTree>
    <p:extLst>
      <p:ext uri="{BB962C8B-B14F-4D97-AF65-F5344CB8AC3E}">
        <p14:creationId xmlns:p14="http://schemas.microsoft.com/office/powerpoint/2010/main" val="241457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V3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C96-1062-8D46-923A-B63DD57A4E79}"/>
              </a:ext>
            </a:extLst>
          </p:cNvPr>
          <p:cNvPicPr>
            <a:picLocks noChangeAspect="1"/>
          </p:cNvPicPr>
          <p:nvPr userDrawn="1"/>
        </p:nvPicPr>
        <p:blipFill>
          <a:blip r:embed="rId2"/>
          <a:srcRect/>
          <a:stretch/>
        </p:blipFill>
        <p:spPr>
          <a:xfrm>
            <a:off x="3175" y="0"/>
            <a:ext cx="24384000" cy="13716000"/>
          </a:xfrm>
          <a:prstGeom prst="rect">
            <a:avLst/>
          </a:prstGeom>
        </p:spPr>
      </p:pic>
      <p:sp>
        <p:nvSpPr>
          <p:cNvPr id="3" name="Rectangle 2">
            <a:extLst>
              <a:ext uri="{FF2B5EF4-FFF2-40B4-BE49-F238E27FC236}">
                <a16:creationId xmlns:a16="http://schemas.microsoft.com/office/drawing/2014/main" id="{16FA36C2-1771-F642-AF88-85E8B2F255E6}"/>
              </a:ext>
            </a:extLst>
          </p:cNvPr>
          <p:cNvSpPr/>
          <p:nvPr userDrawn="1"/>
        </p:nvSpPr>
        <p:spPr>
          <a:xfrm>
            <a:off x="7315200" y="0"/>
            <a:ext cx="17068799"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22F5990-62C5-6D4C-9595-F3472A94BE62}"/>
              </a:ext>
            </a:extLst>
          </p:cNvPr>
          <p:cNvSpPr>
            <a:spLocks noGrp="1"/>
          </p:cNvSpPr>
          <p:nvPr>
            <p:ph type="title" hasCustomPrompt="1"/>
          </p:nvPr>
        </p:nvSpPr>
        <p:spPr>
          <a:xfrm>
            <a:off x="8792843" y="2593674"/>
            <a:ext cx="13886778" cy="3595004"/>
          </a:xfrm>
          <a:prstGeom prst="rect">
            <a:avLst/>
          </a:prstGeom>
        </p:spPr>
        <p:txBody>
          <a:bodyPr anchor="b" anchorCtr="0">
            <a:normAutofit/>
          </a:bodyPr>
          <a:lstStyle>
            <a:lvl1pPr algn="l">
              <a:lnSpc>
                <a:spcPct val="95000"/>
              </a:lnSpc>
              <a:defRPr sz="10000" baseline="0">
                <a:solidFill>
                  <a:schemeClr val="tx1"/>
                </a:solidFill>
              </a:defRPr>
            </a:lvl1pPr>
          </a:lstStyle>
          <a:p>
            <a:r>
              <a:rPr lang="en-US" dirty="0"/>
              <a:t>Click to edit </a:t>
            </a:r>
            <a:br>
              <a:rPr lang="en-US" dirty="0"/>
            </a:br>
            <a:r>
              <a:rPr lang="en-US" dirty="0"/>
              <a:t>Master title style</a:t>
            </a:r>
          </a:p>
        </p:txBody>
      </p:sp>
      <p:sp>
        <p:nvSpPr>
          <p:cNvPr id="12" name="Content Placeholder 13">
            <a:extLst>
              <a:ext uri="{FF2B5EF4-FFF2-40B4-BE49-F238E27FC236}">
                <a16:creationId xmlns:a16="http://schemas.microsoft.com/office/drawing/2014/main" id="{1145565D-4B7C-9D45-AD95-8E8D306FCF99}"/>
              </a:ext>
            </a:extLst>
          </p:cNvPr>
          <p:cNvSpPr>
            <a:spLocks noGrp="1"/>
          </p:cNvSpPr>
          <p:nvPr>
            <p:ph sz="quarter" idx="13" hasCustomPrompt="1"/>
          </p:nvPr>
        </p:nvSpPr>
        <p:spPr>
          <a:xfrm>
            <a:off x="8792843" y="6461777"/>
            <a:ext cx="13886777" cy="3386119"/>
          </a:xfrm>
          <a:prstGeom prst="rect">
            <a:avLst/>
          </a:prstGeom>
        </p:spPr>
        <p:txBody>
          <a:bodyPr>
            <a:normAutofit/>
          </a:bodyPr>
          <a:lstStyle>
            <a:lvl1pPr algn="l">
              <a:lnSpc>
                <a:spcPct val="100000"/>
              </a:lnSpc>
              <a:spcBef>
                <a:spcPts val="2600"/>
              </a:spcBef>
              <a:spcAft>
                <a:spcPts val="400"/>
              </a:spcAft>
              <a:defRPr sz="4000" b="1" baseline="0">
                <a:solidFill>
                  <a:schemeClr val="accent2">
                    <a:lumMod val="75000"/>
                  </a:schemeClr>
                </a:solidFill>
              </a:defRPr>
            </a:lvl1pPr>
            <a:lvl2pPr marL="0" indent="0" algn="ctr">
              <a:buNone/>
              <a:defRPr/>
            </a:lvl2pPr>
            <a:lvl3pPr algn="ctr">
              <a:defRPr/>
            </a:lvl3pPr>
            <a:lvl4pPr algn="ctr">
              <a:defRPr/>
            </a:lvl4pPr>
            <a:lvl5pPr algn="ctr">
              <a:defRPr/>
            </a:lvl5pPr>
          </a:lstStyle>
          <a:p>
            <a:pPr lvl="0"/>
            <a:r>
              <a:rPr lang="en-US" dirty="0"/>
              <a:t>Click to edit master text styles </a:t>
            </a:r>
          </a:p>
        </p:txBody>
      </p:sp>
      <p:cxnSp>
        <p:nvCxnSpPr>
          <p:cNvPr id="13" name="Straight Connector 12">
            <a:extLst>
              <a:ext uri="{FF2B5EF4-FFF2-40B4-BE49-F238E27FC236}">
                <a16:creationId xmlns:a16="http://schemas.microsoft.com/office/drawing/2014/main" id="{A7A78B7A-F45B-224A-991B-DC2B90A250ED}"/>
              </a:ext>
            </a:extLst>
          </p:cNvPr>
          <p:cNvCxnSpPr>
            <a:cxnSpLocks/>
          </p:cNvCxnSpPr>
          <p:nvPr userDrawn="1"/>
        </p:nvCxnSpPr>
        <p:spPr>
          <a:xfrm>
            <a:off x="8792843" y="2196987"/>
            <a:ext cx="1259621"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CFC3319-5D17-E343-A643-0CCC2184BB57}"/>
              </a:ext>
            </a:extLst>
          </p:cNvPr>
          <p:cNvPicPr>
            <a:picLocks noChangeAspect="1"/>
          </p:cNvPicPr>
          <p:nvPr userDrawn="1"/>
        </p:nvPicPr>
        <p:blipFill>
          <a:blip r:embed="rId3"/>
          <a:stretch>
            <a:fillRect/>
          </a:stretch>
        </p:blipFill>
        <p:spPr>
          <a:xfrm>
            <a:off x="1708942" y="592308"/>
            <a:ext cx="3897317" cy="880039"/>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1727AEF-C9AC-8F45-86B3-9FA35EE07888}"/>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2414214-6C25-F94B-9294-718714B2A34F}"/>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6" name="Slide Number Placeholder 5">
            <a:extLst>
              <a:ext uri="{FF2B5EF4-FFF2-40B4-BE49-F238E27FC236}">
                <a16:creationId xmlns:a16="http://schemas.microsoft.com/office/drawing/2014/main" id="{44D8D721-E17E-724B-806C-17AC4D5549CA}"/>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pic>
        <p:nvPicPr>
          <p:cNvPr id="17" name="Picture 16">
            <a:extLst>
              <a:ext uri="{FF2B5EF4-FFF2-40B4-BE49-F238E27FC236}">
                <a16:creationId xmlns:a16="http://schemas.microsoft.com/office/drawing/2014/main" id="{7D3B7B34-5625-8445-8CFA-B258B6185997}"/>
              </a:ext>
            </a:extLst>
          </p:cNvPr>
          <p:cNvPicPr>
            <a:picLocks noChangeAspect="1"/>
          </p:cNvPicPr>
          <p:nvPr userDrawn="1"/>
        </p:nvPicPr>
        <p:blipFill>
          <a:blip r:embed="rId4">
            <a:alphaModFix amt="70000"/>
          </a:blip>
          <a:stretch>
            <a:fillRect/>
          </a:stretch>
        </p:blipFill>
        <p:spPr>
          <a:xfrm>
            <a:off x="5526" y="12605657"/>
            <a:ext cx="7309673" cy="1110343"/>
          </a:xfrm>
          <a:prstGeom prst="rect">
            <a:avLst/>
          </a:prstGeom>
        </p:spPr>
      </p:pic>
    </p:spTree>
    <p:extLst>
      <p:ext uri="{BB962C8B-B14F-4D97-AF65-F5344CB8AC3E}">
        <p14:creationId xmlns:p14="http://schemas.microsoft.com/office/powerpoint/2010/main" val="398178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532F3D7-13E0-2F40-92BB-175A3323D3CD}"/>
              </a:ext>
            </a:extLst>
          </p:cNvPr>
          <p:cNvSpPr/>
          <p:nvPr userDrawn="1"/>
        </p:nvSpPr>
        <p:spPr>
          <a:xfrm>
            <a:off x="22679620" y="12317882"/>
            <a:ext cx="791250" cy="76012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E7A31FDA-1B03-C140-A9A6-951EC4015BED}"/>
              </a:ext>
            </a:extLst>
          </p:cNvPr>
          <p:cNvSpPr txBox="1">
            <a:spLocks/>
          </p:cNvSpPr>
          <p:nvPr userDrawn="1"/>
        </p:nvSpPr>
        <p:spPr>
          <a:xfrm>
            <a:off x="22679620" y="12337083"/>
            <a:ext cx="791250" cy="730250"/>
          </a:xfrm>
          <a:prstGeom prst="rect">
            <a:avLst/>
          </a:prstGeom>
          <a:ln>
            <a:noFill/>
          </a:ln>
        </p:spPr>
        <p:txBody>
          <a:bodyPr vert="horz" lIns="91440" tIns="45720" rIns="91440" bIns="45720"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mtClean="0"/>
              <a:pPr/>
              <a:t>‹#›</a:t>
            </a:fld>
            <a:endParaRPr lang="en-US" dirty="0"/>
          </a:p>
        </p:txBody>
      </p:sp>
      <p:cxnSp>
        <p:nvCxnSpPr>
          <p:cNvPr id="13" name="Straight Connector 12">
            <a:extLst>
              <a:ext uri="{FF2B5EF4-FFF2-40B4-BE49-F238E27FC236}">
                <a16:creationId xmlns:a16="http://schemas.microsoft.com/office/drawing/2014/main" id="{EFA46521-72E2-E546-B921-6E473950B6C0}"/>
              </a:ext>
            </a:extLst>
          </p:cNvPr>
          <p:cNvCxnSpPr/>
          <p:nvPr userDrawn="1"/>
        </p:nvCxnSpPr>
        <p:spPr>
          <a:xfrm>
            <a:off x="22679620" y="13051775"/>
            <a:ext cx="791250"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245386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7" r:id="rId3"/>
    <p:sldLayoutId id="2147483785" r:id="rId4"/>
    <p:sldLayoutId id="2147483799" r:id="rId5"/>
    <p:sldLayoutId id="2147483684" r:id="rId6"/>
    <p:sldLayoutId id="2147483786" r:id="rId7"/>
    <p:sldLayoutId id="2147483672" r:id="rId8"/>
    <p:sldLayoutId id="2147483727" r:id="rId9"/>
    <p:sldLayoutId id="2147483728" r:id="rId10"/>
    <p:sldLayoutId id="2147483726" r:id="rId11"/>
    <p:sldLayoutId id="2147483694" r:id="rId12"/>
    <p:sldLayoutId id="2147483800" r:id="rId13"/>
    <p:sldLayoutId id="2147483738" r:id="rId14"/>
    <p:sldLayoutId id="2147483801" r:id="rId15"/>
    <p:sldLayoutId id="2147483803" r:id="rId16"/>
    <p:sldLayoutId id="2147483744" r:id="rId17"/>
    <p:sldLayoutId id="2147483662" r:id="rId18"/>
    <p:sldLayoutId id="2147483695" r:id="rId19"/>
    <p:sldLayoutId id="2147483688" r:id="rId20"/>
    <p:sldLayoutId id="2147483788" r:id="rId21"/>
    <p:sldLayoutId id="2147483782" r:id="rId22"/>
    <p:sldLayoutId id="2147483783" r:id="rId23"/>
    <p:sldLayoutId id="2147483756" r:id="rId24"/>
    <p:sldLayoutId id="2147483792" r:id="rId25"/>
    <p:sldLayoutId id="2147483802" r:id="rId26"/>
    <p:sldLayoutId id="2147483793" r:id="rId27"/>
    <p:sldLayoutId id="2147483794" r:id="rId28"/>
    <p:sldLayoutId id="2147483795" r:id="rId29"/>
    <p:sldLayoutId id="2147483798" r:id="rId30"/>
    <p:sldLayoutId id="2147483796" r:id="rId31"/>
    <p:sldLayoutId id="2147483804" r:id="rId32"/>
  </p:sldLayoutIdLst>
  <p:hf sldNum="0" hdr="0" ftr="0" dt="0"/>
  <p:txStyles>
    <p:titleStyle>
      <a:lvl1pPr algn="l" defTabSz="1828800" rtl="0" eaLnBrk="1" latinLnBrk="0" hangingPunct="1">
        <a:lnSpc>
          <a:spcPct val="90000"/>
        </a:lnSpc>
        <a:spcBef>
          <a:spcPct val="0"/>
        </a:spcBef>
        <a:buNone/>
        <a:defRPr sz="4800" b="1" kern="1200">
          <a:solidFill>
            <a:srgbClr val="143367"/>
          </a:solidFill>
          <a:latin typeface="Helvetica" pitchFamily="2" charset="0"/>
          <a:ea typeface="+mj-ea"/>
          <a:cs typeface="+mj-cs"/>
        </a:defRPr>
      </a:lvl1pPr>
    </p:titleStyle>
    <p:bodyStyle>
      <a:lvl1pPr marL="0" indent="0" algn="l" defTabSz="1828800" rtl="0" eaLnBrk="1" latinLnBrk="0" hangingPunct="1">
        <a:lnSpc>
          <a:spcPct val="90000"/>
        </a:lnSpc>
        <a:spcBef>
          <a:spcPts val="2000"/>
        </a:spcBef>
        <a:spcAft>
          <a:spcPts val="1200"/>
        </a:spcAft>
        <a:buFont typeface="Arial" panose="020B0604020202020204" pitchFamily="34" charset="0"/>
        <a:buNone/>
        <a:defRPr sz="3800" b="1" kern="1200">
          <a:solidFill>
            <a:srgbClr val="1669C9"/>
          </a:solidFill>
          <a:latin typeface="Helvetica" pitchFamily="2" charset="0"/>
          <a:ea typeface="+mn-ea"/>
          <a:cs typeface="+mn-cs"/>
        </a:defRPr>
      </a:lvl1pPr>
      <a:lvl2pPr marL="0" indent="-457200" algn="l" defTabSz="1828800" rtl="0" eaLnBrk="1" latinLnBrk="0" hangingPunct="1">
        <a:lnSpc>
          <a:spcPct val="90000"/>
        </a:lnSpc>
        <a:spcBef>
          <a:spcPts val="2200"/>
        </a:spcBef>
        <a:buFont typeface="Arial" panose="020B0604020202020204" pitchFamily="34" charset="0"/>
        <a:buChar char="•"/>
        <a:defRPr sz="3600" kern="1200">
          <a:solidFill>
            <a:srgbClr val="5A799C"/>
          </a:solidFill>
          <a:latin typeface="Helvetica" pitchFamily="2" charset="0"/>
          <a:ea typeface="+mn-ea"/>
          <a:cs typeface="+mn-cs"/>
        </a:defRPr>
      </a:lvl2pPr>
      <a:lvl3pPr marL="1024128" indent="-457200" algn="l" defTabSz="1828800" rtl="0" eaLnBrk="1" latinLnBrk="0" hangingPunct="1">
        <a:lnSpc>
          <a:spcPct val="90000"/>
        </a:lnSpc>
        <a:spcBef>
          <a:spcPts val="1000"/>
        </a:spcBef>
        <a:buFont typeface="System Font Regular"/>
        <a:buChar char="–"/>
        <a:defRPr sz="2800" kern="1200">
          <a:solidFill>
            <a:srgbClr val="5A799C"/>
          </a:solidFill>
          <a:latin typeface="Helvetica" pitchFamily="2" charset="0"/>
          <a:ea typeface="+mn-ea"/>
          <a:cs typeface="+mn-cs"/>
        </a:defRPr>
      </a:lvl3pPr>
      <a:lvl4pPr marL="1600200" indent="-457200" algn="l" defTabSz="1828800" rtl="0" eaLnBrk="1" latinLnBrk="0" hangingPunct="1">
        <a:lnSpc>
          <a:spcPct val="90000"/>
        </a:lnSpc>
        <a:spcBef>
          <a:spcPts val="1000"/>
        </a:spcBef>
        <a:spcAft>
          <a:spcPts val="600"/>
        </a:spcAft>
        <a:buFont typeface="Courier New" panose="02070309020205020404" pitchFamily="49" charset="0"/>
        <a:buChar char="o"/>
        <a:defRPr sz="2400" b="1" kern="1200">
          <a:solidFill>
            <a:srgbClr val="143367"/>
          </a:solidFill>
          <a:latin typeface="Helvetica"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2000" kern="1200">
          <a:solidFill>
            <a:schemeClr val="tx1"/>
          </a:solidFill>
          <a:latin typeface="Helvetica"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lschls.org/reports-data/#state-level_repor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2F08-703F-A844-B4EE-75C4E5869F91}"/>
              </a:ext>
            </a:extLst>
          </p:cNvPr>
          <p:cNvSpPr>
            <a:spLocks noGrp="1"/>
          </p:cNvSpPr>
          <p:nvPr>
            <p:ph type="ctrTitle"/>
          </p:nvPr>
        </p:nvSpPr>
        <p:spPr/>
        <p:txBody>
          <a:bodyPr>
            <a:noAutofit/>
          </a:bodyPr>
          <a:lstStyle/>
          <a:p>
            <a:r>
              <a:rPr lang="en-US" sz="7200" dirty="0"/>
              <a:t>Results of the 2017/19 State of California Healthy Kids Survey:  </a:t>
            </a:r>
            <a:br>
              <a:rPr lang="en-US" sz="7200" dirty="0"/>
            </a:br>
            <a:r>
              <a:rPr lang="en-US" sz="7200" dirty="0"/>
              <a:t>The 17th Biennial Student Survey</a:t>
            </a:r>
          </a:p>
        </p:txBody>
      </p:sp>
      <p:sp>
        <p:nvSpPr>
          <p:cNvPr id="3" name="Content Placeholder 2">
            <a:extLst>
              <a:ext uri="{FF2B5EF4-FFF2-40B4-BE49-F238E27FC236}">
                <a16:creationId xmlns:a16="http://schemas.microsoft.com/office/drawing/2014/main" id="{5D5CB7FF-1633-A74D-8C40-E11F851FA400}"/>
              </a:ext>
            </a:extLst>
          </p:cNvPr>
          <p:cNvSpPr>
            <a:spLocks noGrp="1"/>
          </p:cNvSpPr>
          <p:nvPr>
            <p:ph type="subTitle" idx="1"/>
          </p:nvPr>
        </p:nvSpPr>
        <p:spPr/>
        <p:txBody>
          <a:bodyPr>
            <a:normAutofit lnSpcReduction="10000"/>
          </a:bodyPr>
          <a:lstStyle/>
          <a:p>
            <a:r>
              <a:rPr lang="en-US" sz="4000" dirty="0"/>
              <a:t>Greg Austin &amp; Leslie </a:t>
            </a:r>
            <a:r>
              <a:rPr lang="en-US" sz="4000" dirty="0" err="1"/>
              <a:t>Poynor</a:t>
            </a:r>
            <a:br>
              <a:rPr lang="en-US" sz="4000" dirty="0"/>
            </a:br>
            <a:r>
              <a:rPr lang="en-US" sz="4000" dirty="0" err="1"/>
              <a:t>WestEd</a:t>
            </a:r>
            <a:r>
              <a:rPr lang="en-US" sz="4000" dirty="0"/>
              <a:t>, November 6, 2020</a:t>
            </a:r>
          </a:p>
          <a:p>
            <a:r>
              <a:rPr lang="en-US" sz="4000" dirty="0"/>
              <a:t>Full Report Posted:  </a:t>
            </a:r>
            <a:br>
              <a:rPr lang="en-US" sz="4000" dirty="0"/>
            </a:br>
            <a:r>
              <a:rPr lang="en-US" sz="4000" dirty="0">
                <a:solidFill>
                  <a:schemeClr val="accent2"/>
                </a:solidFill>
                <a:hlinkClick r:id="rId3">
                  <a:extLst>
                    <a:ext uri="{A12FA001-AC4F-418D-AE19-62706E023703}">
                      <ahyp:hlinkClr xmlns:ahyp="http://schemas.microsoft.com/office/drawing/2018/hyperlinkcolor" val="tx"/>
                    </a:ext>
                  </a:extLst>
                </a:hlinkClick>
              </a:rPr>
              <a:t>https://calschls.org/reports-data/#state-level_reports</a:t>
            </a:r>
            <a:endParaRPr lang="en-US" sz="4000" dirty="0">
              <a:solidFill>
                <a:schemeClr val="accent2"/>
              </a:solidFill>
            </a:endParaRPr>
          </a:p>
        </p:txBody>
      </p:sp>
    </p:spTree>
    <p:extLst>
      <p:ext uri="{BB962C8B-B14F-4D97-AF65-F5344CB8AC3E}">
        <p14:creationId xmlns:p14="http://schemas.microsoft.com/office/powerpoint/2010/main" val="280355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C1D3-26C1-1C42-959E-1513EF2987FC}"/>
              </a:ext>
            </a:extLst>
          </p:cNvPr>
          <p:cNvSpPr>
            <a:spLocks noGrp="1"/>
          </p:cNvSpPr>
          <p:nvPr>
            <p:ph type="title"/>
          </p:nvPr>
        </p:nvSpPr>
        <p:spPr/>
        <p:txBody>
          <a:bodyPr/>
          <a:lstStyle/>
          <a:p>
            <a:r>
              <a:rPr lang="en-US"/>
              <a:t>Feel Safe or Very Safe at School</a:t>
            </a:r>
          </a:p>
        </p:txBody>
      </p:sp>
      <p:pic>
        <p:nvPicPr>
          <p:cNvPr id="4" name="Picture 3" descr="Exhibit 8. Perceived School Safety by Survey Year is a line graph with markers (data points). The vertical Y-axis is labeled “Safe” or “Very Safe” (percent) with a minimum value of 40% and a maximum value of 8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63%, Grade 9, 61%, Grade 11, 63%; Survey Year 2013-2015: Grade 7, 63%, Grade 9, 60%, Grade 11, 65%; Survey Year 2015-2017: Grade 7, 70%, Grade 9, 59%, Grade 11, 60%; Survey Year 2017-2019: Grade 7, 61%, Grade 9, 55%, Grade 11, 54%.">
            <a:extLst>
              <a:ext uri="{FF2B5EF4-FFF2-40B4-BE49-F238E27FC236}">
                <a16:creationId xmlns:a16="http://schemas.microsoft.com/office/drawing/2014/main" id="{5DAA2236-6A59-E44C-AC82-27875D6BDA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0076" y="3047465"/>
            <a:ext cx="16084296" cy="9784080"/>
          </a:xfrm>
          <a:prstGeom prst="rect">
            <a:avLst/>
          </a:prstGeom>
          <a:noFill/>
          <a:ln>
            <a:noFill/>
          </a:ln>
        </p:spPr>
      </p:pic>
    </p:spTree>
    <p:extLst>
      <p:ext uri="{BB962C8B-B14F-4D97-AF65-F5344CB8AC3E}">
        <p14:creationId xmlns:p14="http://schemas.microsoft.com/office/powerpoint/2010/main" val="261769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1396-8380-ED4B-984E-17DAB55B62E8}"/>
              </a:ext>
            </a:extLst>
          </p:cNvPr>
          <p:cNvSpPr>
            <a:spLocks noGrp="1"/>
          </p:cNvSpPr>
          <p:nvPr>
            <p:ph type="title"/>
          </p:nvPr>
        </p:nvSpPr>
        <p:spPr/>
        <p:txBody>
          <a:bodyPr/>
          <a:lstStyle/>
          <a:p>
            <a:r>
              <a:rPr lang="en-US"/>
              <a:t>Any Harassment/Bullying Past 12 Months</a:t>
            </a:r>
          </a:p>
        </p:txBody>
      </p:sp>
      <p:pic>
        <p:nvPicPr>
          <p:cNvPr id="4" name="Picture 3" descr="Exhibit 9. Harassment and Bullying by Survey Year is a line graph with markers (data points). The vertical Y-axis is labeled “Percent” with a minimum value of 25% and a maximum value of 45%.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40%, Grade 9, 35%, Grade 11, 28%; Survey Year 2013-2015: Grade 7, 40%, Grade 9, 38%, Grade 11, 31%; Survey Year 2015-2017: Grade 7, 34%, Grade 9, 31%, Grade 11, 28%; Survey Year 2017-2019: Grade 7, 37%, Grade 9, 30%, Grade 11, 27%. ">
            <a:extLst>
              <a:ext uri="{FF2B5EF4-FFF2-40B4-BE49-F238E27FC236}">
                <a16:creationId xmlns:a16="http://schemas.microsoft.com/office/drawing/2014/main" id="{DD5C413B-3AA5-0B41-A8F4-DA716CC91C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20377" y="3158431"/>
            <a:ext cx="16084296" cy="9784080"/>
          </a:xfrm>
          <a:prstGeom prst="rect">
            <a:avLst/>
          </a:prstGeom>
          <a:noFill/>
          <a:ln>
            <a:noFill/>
          </a:ln>
        </p:spPr>
      </p:pic>
    </p:spTree>
    <p:extLst>
      <p:ext uri="{BB962C8B-B14F-4D97-AF65-F5344CB8AC3E}">
        <p14:creationId xmlns:p14="http://schemas.microsoft.com/office/powerpoint/2010/main" val="291337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CB86C-8879-AB46-9939-9991344D13CF}"/>
              </a:ext>
            </a:extLst>
          </p:cNvPr>
          <p:cNvSpPr>
            <a:spLocks noGrp="1"/>
          </p:cNvSpPr>
          <p:nvPr>
            <p:ph type="title"/>
          </p:nvPr>
        </p:nvSpPr>
        <p:spPr/>
        <p:txBody>
          <a:bodyPr/>
          <a:lstStyle/>
          <a:p>
            <a:r>
              <a:rPr lang="en-US" dirty="0"/>
              <a:t>Mental Health</a:t>
            </a:r>
          </a:p>
        </p:txBody>
      </p:sp>
    </p:spTree>
    <p:extLst>
      <p:ext uri="{BB962C8B-B14F-4D97-AF65-F5344CB8AC3E}">
        <p14:creationId xmlns:p14="http://schemas.microsoft.com/office/powerpoint/2010/main" val="105694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32E9-A1AD-3844-AF62-BC41F3B34F9A}"/>
              </a:ext>
            </a:extLst>
          </p:cNvPr>
          <p:cNvSpPr>
            <a:spLocks noGrp="1"/>
          </p:cNvSpPr>
          <p:nvPr>
            <p:ph type="title"/>
          </p:nvPr>
        </p:nvSpPr>
        <p:spPr/>
        <p:txBody>
          <a:bodyPr/>
          <a:lstStyle/>
          <a:p>
            <a:r>
              <a:rPr lang="en-US" dirty="0"/>
              <a:t>Chronic Sadness/Hopelessness</a:t>
            </a:r>
          </a:p>
        </p:txBody>
      </p:sp>
      <p:pic>
        <p:nvPicPr>
          <p:cNvPr id="4" name="Picture 3" descr="Exhibit 20. Chronic Sadness/Hopelessness by Survey Year is a line graph with markers (data points). The vertical Y-axis is labeled “Percent” with a minimum value of 20% and a maximum value of 4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25%, Grade 9, 31%, Grade 11, 33%; Survey Year 2013-2015: Grade 7, 26%, Grade 9, 32%, Grade 11, 34%; Survey Year 2015-2017: Grade 7, 24%, Grade 9, 30%, Grade 11, 32%; Survey Year 2017-2019: Grade 7, 30%, Grade 9, 33%, Grade 11, 37%. ">
            <a:extLst>
              <a:ext uri="{FF2B5EF4-FFF2-40B4-BE49-F238E27FC236}">
                <a16:creationId xmlns:a16="http://schemas.microsoft.com/office/drawing/2014/main" id="{9D45B3E7-30BF-614F-84A6-64C37F8E6F5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85085" y="3140050"/>
            <a:ext cx="16084296" cy="9784080"/>
          </a:xfrm>
          <a:prstGeom prst="rect">
            <a:avLst/>
          </a:prstGeom>
          <a:noFill/>
          <a:ln>
            <a:noFill/>
          </a:ln>
        </p:spPr>
      </p:pic>
      <p:sp>
        <p:nvSpPr>
          <p:cNvPr id="3" name="TextBox 2">
            <a:extLst>
              <a:ext uri="{FF2B5EF4-FFF2-40B4-BE49-F238E27FC236}">
                <a16:creationId xmlns:a16="http://schemas.microsoft.com/office/drawing/2014/main" id="{0B01C341-82DD-784D-9933-35CFECA49854}"/>
              </a:ext>
            </a:extLst>
          </p:cNvPr>
          <p:cNvSpPr txBox="1"/>
          <p:nvPr/>
        </p:nvSpPr>
        <p:spPr>
          <a:xfrm>
            <a:off x="17987691" y="3140050"/>
            <a:ext cx="5969590" cy="3046988"/>
          </a:xfrm>
          <a:prstGeom prst="rect">
            <a:avLst/>
          </a:prstGeom>
        </p:spPr>
        <p:txBody>
          <a:bodyPr wrap="square" rtlCol="0">
            <a:spAutoFit/>
          </a:bodyPr>
          <a:lstStyle/>
          <a:p>
            <a:pPr marL="571500" indent="-571500" algn="l">
              <a:buFont typeface="Arial" panose="020B0604020202020204" pitchFamily="34" charset="0"/>
              <a:buChar char="•"/>
            </a:pPr>
            <a:r>
              <a:rPr lang="en-US" sz="4800" dirty="0">
                <a:solidFill>
                  <a:srgbClr val="1669C9"/>
                </a:solidFill>
              </a:rPr>
              <a:t>Rise of 3-6 points across grades to highest levels in six years.</a:t>
            </a:r>
          </a:p>
        </p:txBody>
      </p:sp>
    </p:spTree>
    <p:extLst>
      <p:ext uri="{BB962C8B-B14F-4D97-AF65-F5344CB8AC3E}">
        <p14:creationId xmlns:p14="http://schemas.microsoft.com/office/powerpoint/2010/main" val="7110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D41E-03FB-5A41-B2E7-2A62B58D73B5}"/>
              </a:ext>
            </a:extLst>
          </p:cNvPr>
          <p:cNvSpPr>
            <a:spLocks noGrp="1"/>
          </p:cNvSpPr>
          <p:nvPr>
            <p:ph type="title"/>
          </p:nvPr>
        </p:nvSpPr>
        <p:spPr/>
        <p:txBody>
          <a:bodyPr/>
          <a:lstStyle/>
          <a:p>
            <a:r>
              <a:rPr lang="en-US" dirty="0"/>
              <a:t>Suicide Contemplation </a:t>
            </a:r>
          </a:p>
        </p:txBody>
      </p:sp>
      <p:pic>
        <p:nvPicPr>
          <p:cNvPr id="4" name="Picture 3">
            <a:extLst>
              <a:ext uri="{FF2B5EF4-FFF2-40B4-BE49-F238E27FC236}">
                <a16:creationId xmlns:a16="http://schemas.microsoft.com/office/drawing/2014/main" id="{73013875-2054-0340-82CA-C96E299161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5682" y="2994166"/>
            <a:ext cx="16082100" cy="9784080"/>
          </a:xfrm>
          <a:prstGeom prst="rect">
            <a:avLst/>
          </a:prstGeom>
          <a:noFill/>
          <a:ln>
            <a:noFill/>
          </a:ln>
        </p:spPr>
      </p:pic>
    </p:spTree>
    <p:extLst>
      <p:ext uri="{BB962C8B-B14F-4D97-AF65-F5344CB8AC3E}">
        <p14:creationId xmlns:p14="http://schemas.microsoft.com/office/powerpoint/2010/main" val="261027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C26-CF3A-0C45-85CA-30508BE09FA0}"/>
              </a:ext>
            </a:extLst>
          </p:cNvPr>
          <p:cNvSpPr>
            <a:spLocks noGrp="1"/>
          </p:cNvSpPr>
          <p:nvPr>
            <p:ph type="title"/>
          </p:nvPr>
        </p:nvSpPr>
        <p:spPr>
          <a:xfrm>
            <a:off x="1763703" y="7121431"/>
            <a:ext cx="21290261" cy="5189418"/>
          </a:xfrm>
        </p:spPr>
        <p:txBody>
          <a:bodyPr/>
          <a:lstStyle/>
          <a:p>
            <a:r>
              <a:rPr lang="en-US" dirty="0"/>
              <a:t>Alcohol, Tobacco, and Other Drug (ATOD) Use</a:t>
            </a:r>
          </a:p>
        </p:txBody>
      </p:sp>
    </p:spTree>
    <p:extLst>
      <p:ext uri="{BB962C8B-B14F-4D97-AF65-F5344CB8AC3E}">
        <p14:creationId xmlns:p14="http://schemas.microsoft.com/office/powerpoint/2010/main" val="33530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FA291-416F-804A-9550-17CC15BB969B}"/>
              </a:ext>
            </a:extLst>
          </p:cNvPr>
          <p:cNvSpPr>
            <a:spLocks noGrp="1"/>
          </p:cNvSpPr>
          <p:nvPr>
            <p:ph type="title"/>
          </p:nvPr>
        </p:nvSpPr>
        <p:spPr/>
        <p:txBody>
          <a:bodyPr>
            <a:normAutofit/>
          </a:bodyPr>
          <a:lstStyle/>
          <a:p>
            <a:r>
              <a:rPr lang="en-US" sz="5400" dirty="0"/>
              <a:t>Overview of Current Substance Use (Past 30 Days)</a:t>
            </a:r>
          </a:p>
        </p:txBody>
      </p:sp>
      <p:graphicFrame>
        <p:nvGraphicFramePr>
          <p:cNvPr id="7" name="Table 6">
            <a:extLst>
              <a:ext uri="{FF2B5EF4-FFF2-40B4-BE49-F238E27FC236}">
                <a16:creationId xmlns:a16="http://schemas.microsoft.com/office/drawing/2014/main" id="{7766287C-D524-4842-BCB8-AEDD4A70151C}"/>
              </a:ext>
            </a:extLst>
          </p:cNvPr>
          <p:cNvGraphicFramePr>
            <a:graphicFrameLocks noGrp="1"/>
          </p:cNvGraphicFramePr>
          <p:nvPr/>
        </p:nvGraphicFramePr>
        <p:xfrm>
          <a:off x="4096668" y="4031402"/>
          <a:ext cx="16859768" cy="6035043"/>
        </p:xfrm>
        <a:graphic>
          <a:graphicData uri="http://schemas.openxmlformats.org/drawingml/2006/table">
            <a:tbl>
              <a:tblPr>
                <a:tableStyleId>{5C22544A-7EE6-4342-B048-85BDC9FD1C3A}</a:tableStyleId>
              </a:tblPr>
              <a:tblGrid>
                <a:gridCol w="7355163">
                  <a:extLst>
                    <a:ext uri="{9D8B030D-6E8A-4147-A177-3AD203B41FA5}">
                      <a16:colId xmlns:a16="http://schemas.microsoft.com/office/drawing/2014/main" val="2895677320"/>
                    </a:ext>
                  </a:extLst>
                </a:gridCol>
                <a:gridCol w="4675391">
                  <a:extLst>
                    <a:ext uri="{9D8B030D-6E8A-4147-A177-3AD203B41FA5}">
                      <a16:colId xmlns:a16="http://schemas.microsoft.com/office/drawing/2014/main" val="2555733203"/>
                    </a:ext>
                  </a:extLst>
                </a:gridCol>
                <a:gridCol w="4829214">
                  <a:extLst>
                    <a:ext uri="{9D8B030D-6E8A-4147-A177-3AD203B41FA5}">
                      <a16:colId xmlns:a16="http://schemas.microsoft.com/office/drawing/2014/main" val="14168"/>
                    </a:ext>
                  </a:extLst>
                </a:gridCol>
              </a:tblGrid>
              <a:tr h="862149">
                <a:tc>
                  <a:txBody>
                    <a:bodyPr/>
                    <a:lstStyle/>
                    <a:p>
                      <a:pPr algn="ctr" fontAlgn="ctr"/>
                      <a:r>
                        <a:rPr lang="en-US" sz="2400" u="none" strike="noStrike" dirty="0">
                          <a:solidFill>
                            <a:schemeClr val="tx1">
                              <a:lumMod val="75000"/>
                            </a:schemeClr>
                          </a:solidFill>
                          <a:effectLst/>
                          <a:latin typeface="+mn-lt"/>
                        </a:rPr>
                        <a:t> </a:t>
                      </a:r>
                      <a:endParaRPr lang="en-US" sz="2400" b="0" i="0" u="none" strike="noStrike" dirty="0">
                        <a:solidFill>
                          <a:schemeClr val="tx1">
                            <a:lumMod val="75000"/>
                          </a:schemeClr>
                        </a:solidFill>
                        <a:effectLst/>
                        <a:latin typeface="+mn-lt"/>
                      </a:endParaRPr>
                    </a:p>
                  </a:txBody>
                  <a:tcPr marL="19956" marR="19956" marT="19956" marB="0" anchor="ctr">
                    <a:noFill/>
                  </a:tcPr>
                </a:tc>
                <a:tc>
                  <a:txBody>
                    <a:bodyPr/>
                    <a:lstStyle/>
                    <a:p>
                      <a:pPr algn="ctr" fontAlgn="ctr"/>
                      <a:r>
                        <a:rPr lang="en-US" sz="4300" b="1" i="0" u="none" strike="noStrike" dirty="0">
                          <a:solidFill>
                            <a:schemeClr val="tx1">
                              <a:lumMod val="75000"/>
                            </a:schemeClr>
                          </a:solidFill>
                          <a:effectLst/>
                          <a:latin typeface="+mn-lt"/>
                        </a:rPr>
                        <a:t>Grade 7 (%)</a:t>
                      </a:r>
                    </a:p>
                  </a:txBody>
                  <a:tcPr marL="19956" marR="19956" marT="19956" marB="0" anchor="ctr">
                    <a:noFill/>
                  </a:tcPr>
                </a:tc>
                <a:tc>
                  <a:txBody>
                    <a:bodyPr/>
                    <a:lstStyle/>
                    <a:p>
                      <a:pPr algn="ctr" fontAlgn="ctr"/>
                      <a:r>
                        <a:rPr lang="en-US" sz="4300" b="1" i="0" u="none" strike="noStrike" dirty="0">
                          <a:solidFill>
                            <a:schemeClr val="tx1">
                              <a:lumMod val="75000"/>
                            </a:schemeClr>
                          </a:solidFill>
                          <a:effectLst/>
                          <a:latin typeface="+mn-lt"/>
                        </a:rPr>
                        <a:t>Grade 11 (%)</a:t>
                      </a:r>
                    </a:p>
                  </a:txBody>
                  <a:tcPr marL="19956" marR="19956" marT="19956" marB="0" anchor="ctr">
                    <a:noFill/>
                  </a:tcPr>
                </a:tc>
                <a:extLst>
                  <a:ext uri="{0D108BD9-81ED-4DB2-BD59-A6C34878D82A}">
                    <a16:rowId xmlns:a16="http://schemas.microsoft.com/office/drawing/2014/main" val="64543878"/>
                  </a:ext>
                </a:extLst>
              </a:tr>
              <a:tr h="862149">
                <a:tc>
                  <a:txBody>
                    <a:bodyPr/>
                    <a:lstStyle/>
                    <a:p>
                      <a:pPr lvl="0" algn="l" fontAlgn="ctr">
                        <a:spcBef>
                          <a:spcPts val="200"/>
                        </a:spcBef>
                        <a:spcAft>
                          <a:spcPts val="200"/>
                        </a:spcAft>
                      </a:pPr>
                      <a:r>
                        <a:rPr lang="en-US" sz="5100" b="0" u="none" strike="noStrike" dirty="0">
                          <a:solidFill>
                            <a:schemeClr val="tx1">
                              <a:lumMod val="75000"/>
                            </a:schemeClr>
                          </a:solidFill>
                          <a:effectLst/>
                          <a:latin typeface="+mn-lt"/>
                        </a:rPr>
                        <a:t>Any AOD Use</a:t>
                      </a:r>
                      <a:endParaRPr lang="en-US" sz="5100" b="0" i="0" u="none" strike="noStrike" dirty="0">
                        <a:solidFill>
                          <a:schemeClr val="tx1">
                            <a:lumMod val="75000"/>
                          </a:schemeClr>
                        </a:solidFill>
                        <a:effectLst/>
                        <a:latin typeface="+mn-lt"/>
                      </a:endParaRP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7</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23</a:t>
                      </a:r>
                    </a:p>
                  </a:txBody>
                  <a:tcPr marL="19956" marR="19956" marT="19956" marB="0" anchor="ctr">
                    <a:noFill/>
                  </a:tcPr>
                </a:tc>
                <a:extLst>
                  <a:ext uri="{0D108BD9-81ED-4DB2-BD59-A6C34878D82A}">
                    <a16:rowId xmlns:a16="http://schemas.microsoft.com/office/drawing/2014/main" val="1923766888"/>
                  </a:ext>
                </a:extLst>
              </a:tr>
              <a:tr h="862149">
                <a:tc>
                  <a:txBody>
                    <a:bodyPr/>
                    <a:lstStyle/>
                    <a:p>
                      <a:pPr lvl="0" algn="l" fontAlgn="ctr">
                        <a:spcBef>
                          <a:spcPts val="200"/>
                        </a:spcBef>
                        <a:spcAft>
                          <a:spcPts val="200"/>
                        </a:spcAft>
                      </a:pPr>
                      <a:r>
                        <a:rPr lang="en-US" sz="5100" b="0" u="none" strike="noStrike" dirty="0">
                          <a:solidFill>
                            <a:schemeClr val="tx1">
                              <a:lumMod val="75000"/>
                            </a:schemeClr>
                          </a:solidFill>
                          <a:effectLst/>
                          <a:latin typeface="+mn-lt"/>
                        </a:rPr>
                        <a:t>Any alcohol</a:t>
                      </a:r>
                      <a:endParaRPr lang="en-US" sz="5100" b="0" i="0" u="none" strike="noStrike" dirty="0">
                        <a:solidFill>
                          <a:schemeClr val="tx1">
                            <a:lumMod val="75000"/>
                          </a:schemeClr>
                        </a:solidFill>
                        <a:effectLst/>
                        <a:latin typeface="+mn-lt"/>
                      </a:endParaRP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4</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16</a:t>
                      </a:r>
                    </a:p>
                  </a:txBody>
                  <a:tcPr marL="19956" marR="19956" marT="19956" marB="0" anchor="ctr">
                    <a:noFill/>
                  </a:tcPr>
                </a:tc>
                <a:extLst>
                  <a:ext uri="{0D108BD9-81ED-4DB2-BD59-A6C34878D82A}">
                    <a16:rowId xmlns:a16="http://schemas.microsoft.com/office/drawing/2014/main" val="2972096367"/>
                  </a:ext>
                </a:extLst>
              </a:tr>
              <a:tr h="862149">
                <a:tc>
                  <a:txBody>
                    <a:bodyPr/>
                    <a:lstStyle/>
                    <a:p>
                      <a:pPr lvl="0" algn="l" fontAlgn="ctr">
                        <a:spcBef>
                          <a:spcPts val="200"/>
                        </a:spcBef>
                        <a:spcAft>
                          <a:spcPts val="200"/>
                        </a:spcAft>
                      </a:pPr>
                      <a:r>
                        <a:rPr lang="en-US" sz="5100" b="0" u="none" strike="noStrike" dirty="0">
                          <a:solidFill>
                            <a:schemeClr val="tx1">
                              <a:lumMod val="75000"/>
                            </a:schemeClr>
                          </a:solidFill>
                          <a:effectLst/>
                          <a:latin typeface="+mn-lt"/>
                        </a:rPr>
                        <a:t>Any drug use</a:t>
                      </a:r>
                      <a:endParaRPr lang="en-US" sz="5100" b="0" i="0" u="none" strike="noStrike" dirty="0">
                        <a:solidFill>
                          <a:schemeClr val="tx1">
                            <a:lumMod val="75000"/>
                          </a:schemeClr>
                        </a:solidFill>
                        <a:effectLst/>
                        <a:latin typeface="+mn-lt"/>
                      </a:endParaRP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5</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17</a:t>
                      </a:r>
                    </a:p>
                  </a:txBody>
                  <a:tcPr marL="19956" marR="19956" marT="19956" marB="0" anchor="ctr">
                    <a:noFill/>
                  </a:tcPr>
                </a:tc>
                <a:extLst>
                  <a:ext uri="{0D108BD9-81ED-4DB2-BD59-A6C34878D82A}">
                    <a16:rowId xmlns:a16="http://schemas.microsoft.com/office/drawing/2014/main" val="559676335"/>
                  </a:ext>
                </a:extLst>
              </a:tr>
              <a:tr h="862149">
                <a:tc>
                  <a:txBody>
                    <a:bodyPr/>
                    <a:lstStyle/>
                    <a:p>
                      <a:pPr lvl="0" algn="l" fontAlgn="ctr">
                        <a:spcBef>
                          <a:spcPts val="200"/>
                        </a:spcBef>
                        <a:spcAft>
                          <a:spcPts val="200"/>
                        </a:spcAft>
                      </a:pPr>
                      <a:r>
                        <a:rPr lang="en-US" sz="5100" b="0" i="0" u="none" strike="noStrike" dirty="0">
                          <a:solidFill>
                            <a:schemeClr val="tx1">
                              <a:lumMod val="75000"/>
                            </a:schemeClr>
                          </a:solidFill>
                          <a:effectLst/>
                          <a:latin typeface="+mn-lt"/>
                        </a:rPr>
                        <a:t>Marijuana</a:t>
                      </a: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4</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16</a:t>
                      </a:r>
                    </a:p>
                  </a:txBody>
                  <a:tcPr marL="19956" marR="19956" marT="19956" marB="0" anchor="ctr">
                    <a:noFill/>
                  </a:tcPr>
                </a:tc>
                <a:extLst>
                  <a:ext uri="{0D108BD9-81ED-4DB2-BD59-A6C34878D82A}">
                    <a16:rowId xmlns:a16="http://schemas.microsoft.com/office/drawing/2014/main" val="1050860803"/>
                  </a:ext>
                </a:extLst>
              </a:tr>
              <a:tr h="862149">
                <a:tc>
                  <a:txBody>
                    <a:bodyPr/>
                    <a:lstStyle/>
                    <a:p>
                      <a:pPr lvl="0" algn="l" fontAlgn="ctr">
                        <a:spcBef>
                          <a:spcPts val="200"/>
                        </a:spcBef>
                        <a:spcAft>
                          <a:spcPts val="200"/>
                        </a:spcAft>
                      </a:pPr>
                      <a:r>
                        <a:rPr lang="en-US" sz="5100" b="0" i="0" u="none" strike="noStrike" dirty="0">
                          <a:solidFill>
                            <a:schemeClr val="tx1">
                              <a:lumMod val="75000"/>
                            </a:schemeClr>
                          </a:solidFill>
                          <a:effectLst/>
                          <a:latin typeface="+mn-lt"/>
                        </a:rPr>
                        <a:t>Binge drinking</a:t>
                      </a: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1</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9</a:t>
                      </a:r>
                    </a:p>
                  </a:txBody>
                  <a:tcPr marL="19956" marR="19956" marT="19956" marB="0" anchor="ctr">
                    <a:noFill/>
                  </a:tcPr>
                </a:tc>
                <a:extLst>
                  <a:ext uri="{0D108BD9-81ED-4DB2-BD59-A6C34878D82A}">
                    <a16:rowId xmlns:a16="http://schemas.microsoft.com/office/drawing/2014/main" val="1104061177"/>
                  </a:ext>
                </a:extLst>
              </a:tr>
              <a:tr h="862149">
                <a:tc>
                  <a:txBody>
                    <a:bodyPr/>
                    <a:lstStyle/>
                    <a:p>
                      <a:pPr lvl="0" algn="l" fontAlgn="ctr">
                        <a:spcBef>
                          <a:spcPts val="200"/>
                        </a:spcBef>
                        <a:spcAft>
                          <a:spcPts val="200"/>
                        </a:spcAft>
                      </a:pPr>
                      <a:r>
                        <a:rPr lang="en-US" sz="5100" b="0" i="0" u="none" strike="noStrike" dirty="0">
                          <a:solidFill>
                            <a:schemeClr val="tx1">
                              <a:lumMod val="75000"/>
                            </a:schemeClr>
                          </a:solidFill>
                          <a:effectLst/>
                          <a:latin typeface="+mn-lt"/>
                        </a:rPr>
                        <a:t>Cigarette smoking</a:t>
                      </a:r>
                    </a:p>
                  </a:txBody>
                  <a:tcPr marL="371202"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1</a:t>
                      </a:r>
                    </a:p>
                  </a:txBody>
                  <a:tcPr marL="19956" marR="19956" marT="19956" marB="0" anchor="ctr">
                    <a:noFill/>
                  </a:tcPr>
                </a:tc>
                <a:tc>
                  <a:txBody>
                    <a:bodyPr/>
                    <a:lstStyle/>
                    <a:p>
                      <a:pPr algn="ctr" fontAlgn="ctr">
                        <a:spcBef>
                          <a:spcPts val="200"/>
                        </a:spcBef>
                        <a:spcAft>
                          <a:spcPts val="200"/>
                        </a:spcAft>
                      </a:pPr>
                      <a:r>
                        <a:rPr lang="en-US" sz="5100" b="0" i="0" u="none" strike="noStrike" dirty="0">
                          <a:solidFill>
                            <a:schemeClr val="tx1">
                              <a:lumMod val="75000"/>
                            </a:schemeClr>
                          </a:solidFill>
                          <a:effectLst/>
                          <a:latin typeface="+mn-lt"/>
                        </a:rPr>
                        <a:t>2</a:t>
                      </a:r>
                    </a:p>
                  </a:txBody>
                  <a:tcPr marL="19956" marR="19956" marT="19956" marB="0" anchor="ctr">
                    <a:noFill/>
                  </a:tcPr>
                </a:tc>
                <a:extLst>
                  <a:ext uri="{0D108BD9-81ED-4DB2-BD59-A6C34878D82A}">
                    <a16:rowId xmlns:a16="http://schemas.microsoft.com/office/drawing/2014/main" val="1696400560"/>
                  </a:ext>
                </a:extLst>
              </a:tr>
            </a:tbl>
          </a:graphicData>
        </a:graphic>
      </p:graphicFrame>
    </p:spTree>
    <p:extLst>
      <p:ext uri="{BB962C8B-B14F-4D97-AF65-F5344CB8AC3E}">
        <p14:creationId xmlns:p14="http://schemas.microsoft.com/office/powerpoint/2010/main" val="261074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5FC618-EA98-0345-82DD-43E5F8720384}"/>
              </a:ext>
            </a:extLst>
          </p:cNvPr>
          <p:cNvSpPr>
            <a:spLocks noGrp="1"/>
          </p:cNvSpPr>
          <p:nvPr>
            <p:ph sz="quarter" idx="13"/>
          </p:nvPr>
        </p:nvSpPr>
        <p:spPr/>
        <p:txBody>
          <a:bodyPr>
            <a:normAutofit/>
          </a:bodyPr>
          <a:lstStyle/>
          <a:p>
            <a:pPr marL="571500" indent="-571500">
              <a:buFont typeface="Arial" panose="020B0604020202020204" pitchFamily="34" charset="0"/>
              <a:buChar char="•"/>
            </a:pPr>
            <a:r>
              <a:rPr lang="en-US" dirty="0"/>
              <a:t>Estimated 10%-14% are high-risk (heavy, frequent) users</a:t>
            </a:r>
          </a:p>
          <a:p>
            <a:pPr marL="571500" indent="-571500">
              <a:buFont typeface="Arial" panose="020B0604020202020204" pitchFamily="34" charset="0"/>
              <a:buChar char="•"/>
            </a:pPr>
            <a:r>
              <a:rPr lang="en-US" dirty="0"/>
              <a:t>Binge drinking 9% — half current drinkers</a:t>
            </a:r>
          </a:p>
          <a:p>
            <a:pPr marL="571500" indent="-571500">
              <a:buFont typeface="Arial" panose="020B0604020202020204" pitchFamily="34" charset="0"/>
              <a:buChar char="•"/>
            </a:pPr>
            <a:r>
              <a:rPr lang="en-US" dirty="0"/>
              <a:t>Weekly marijuana (3+ days) 9% — half current users</a:t>
            </a:r>
          </a:p>
          <a:p>
            <a:pPr marL="571500" indent="-571500">
              <a:buFont typeface="Arial" panose="020B0604020202020204" pitchFamily="34" charset="0"/>
              <a:buChar char="•"/>
            </a:pPr>
            <a:r>
              <a:rPr lang="en-US" dirty="0"/>
              <a:t>Heavy current drug use (combined drugs 3+ days) 9%</a:t>
            </a:r>
          </a:p>
          <a:p>
            <a:pPr marL="571500" indent="-571500">
              <a:buFont typeface="Arial" panose="020B0604020202020204" pitchFamily="34" charset="0"/>
              <a:buChar char="•"/>
            </a:pPr>
            <a:r>
              <a:rPr lang="en-US" dirty="0"/>
              <a:t>Ever drunk/high 7+ days 13%</a:t>
            </a:r>
          </a:p>
          <a:p>
            <a:pPr marL="571500" indent="-571500">
              <a:buFont typeface="Arial" panose="020B0604020202020204" pitchFamily="34" charset="0"/>
              <a:buChar char="•"/>
            </a:pPr>
            <a:r>
              <a:rPr lang="en-US" dirty="0"/>
              <a:t>DUI involvement 13% (alcohol or drugs for first time)</a:t>
            </a:r>
          </a:p>
          <a:p>
            <a:pPr marL="571500" indent="-571500">
              <a:buFont typeface="Arial" panose="020B0604020202020204" pitchFamily="34" charset="0"/>
              <a:buChar char="•"/>
            </a:pPr>
            <a:r>
              <a:rPr lang="en-US" dirty="0"/>
              <a:t>One or more AOD problems 11% (-3 pts); negative experiences (14%)</a:t>
            </a:r>
          </a:p>
          <a:p>
            <a:pPr marL="0" indent="0">
              <a:buNone/>
            </a:pPr>
            <a:endParaRPr lang="en-US" dirty="0"/>
          </a:p>
          <a:p>
            <a:endParaRPr lang="en-US" dirty="0"/>
          </a:p>
        </p:txBody>
      </p:sp>
      <p:sp>
        <p:nvSpPr>
          <p:cNvPr id="4" name="Title 3">
            <a:extLst>
              <a:ext uri="{FF2B5EF4-FFF2-40B4-BE49-F238E27FC236}">
                <a16:creationId xmlns:a16="http://schemas.microsoft.com/office/drawing/2014/main" id="{F9BFA291-416F-804A-9550-17CC15BB969B}"/>
              </a:ext>
            </a:extLst>
          </p:cNvPr>
          <p:cNvSpPr>
            <a:spLocks noGrp="1"/>
          </p:cNvSpPr>
          <p:nvPr>
            <p:ph type="title"/>
          </p:nvPr>
        </p:nvSpPr>
        <p:spPr/>
        <p:txBody>
          <a:bodyPr/>
          <a:lstStyle/>
          <a:p>
            <a:r>
              <a:rPr lang="en-US" sz="5400" dirty="0"/>
              <a:t>Summary of High-risk Substance Use Indicators: 11</a:t>
            </a:r>
            <a:r>
              <a:rPr lang="en-US" sz="5400" baseline="30000" dirty="0"/>
              <a:t>th</a:t>
            </a:r>
            <a:r>
              <a:rPr lang="en-US" sz="5400" dirty="0"/>
              <a:t> Grade</a:t>
            </a:r>
          </a:p>
        </p:txBody>
      </p:sp>
      <p:sp>
        <p:nvSpPr>
          <p:cNvPr id="2" name="TextBox 1">
            <a:extLst>
              <a:ext uri="{FF2B5EF4-FFF2-40B4-BE49-F238E27FC236}">
                <a16:creationId xmlns:a16="http://schemas.microsoft.com/office/drawing/2014/main" id="{2C2A977D-F91E-4E48-B4B8-7E7CB7B25548}"/>
              </a:ext>
            </a:extLst>
          </p:cNvPr>
          <p:cNvSpPr txBox="1"/>
          <p:nvPr/>
        </p:nvSpPr>
        <p:spPr>
          <a:xfrm>
            <a:off x="1480826" y="10945983"/>
            <a:ext cx="6314549" cy="646331"/>
          </a:xfrm>
          <a:prstGeom prst="rect">
            <a:avLst/>
          </a:prstGeom>
          <a:noFill/>
        </p:spPr>
        <p:txBody>
          <a:bodyPr wrap="none" rtlCol="0">
            <a:spAutoFit/>
          </a:bodyPr>
          <a:lstStyle/>
          <a:p>
            <a:r>
              <a:rPr lang="en-US" sz="3600" dirty="0"/>
              <a:t>All down slightly from 2015/17</a:t>
            </a:r>
          </a:p>
        </p:txBody>
      </p:sp>
    </p:spTree>
    <p:extLst>
      <p:ext uri="{BB962C8B-B14F-4D97-AF65-F5344CB8AC3E}">
        <p14:creationId xmlns:p14="http://schemas.microsoft.com/office/powerpoint/2010/main" val="84278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052504" y="3796753"/>
            <a:ext cx="22315477" cy="8346479"/>
          </a:xfrm>
        </p:spPr>
        <p:txBody>
          <a:bodyPr>
            <a:normAutofit lnSpcReduction="10000"/>
          </a:bodyPr>
          <a:lstStyle/>
          <a:p>
            <a:pPr marL="571500" indent="-571500">
              <a:buFont typeface="Arial" panose="020B0604020202020204" pitchFamily="34" charset="0"/>
              <a:buChar char="•"/>
            </a:pPr>
            <a:r>
              <a:rPr lang="en-US" sz="4400" dirty="0"/>
              <a:t>Pronounced decline in all grades since 2011/13 in </a:t>
            </a:r>
            <a:r>
              <a:rPr lang="en-US" sz="4400" b="1" dirty="0"/>
              <a:t>alcohol drinking</a:t>
            </a:r>
            <a:r>
              <a:rPr lang="en-US" sz="4400" dirty="0"/>
              <a:t> and </a:t>
            </a:r>
            <a:r>
              <a:rPr lang="en-US" sz="4400" b="1" dirty="0"/>
              <a:t>cigarette smoking</a:t>
            </a:r>
            <a:r>
              <a:rPr lang="en-US" sz="4400" dirty="0"/>
              <a:t> </a:t>
            </a:r>
          </a:p>
          <a:p>
            <a:pPr lvl="2"/>
            <a:r>
              <a:rPr lang="en-US" sz="3600" dirty="0"/>
              <a:t>Binge drinking is now only reported by 4% of 9</a:t>
            </a:r>
            <a:r>
              <a:rPr lang="en-US" sz="3600" baseline="30000" dirty="0"/>
              <a:t>th</a:t>
            </a:r>
            <a:r>
              <a:rPr lang="en-US" sz="3600" dirty="0"/>
              <a:t> graders and 9% of 11</a:t>
            </a:r>
            <a:r>
              <a:rPr lang="en-US" sz="3600" baseline="30000" dirty="0"/>
              <a:t>th</a:t>
            </a:r>
            <a:r>
              <a:rPr lang="en-US" sz="3600" dirty="0"/>
              <a:t>, less than half the level six years ago.  </a:t>
            </a:r>
          </a:p>
          <a:p>
            <a:pPr lvl="2"/>
            <a:r>
              <a:rPr lang="en-US" sz="3600" dirty="0"/>
              <a:t>Cigarette smoking is down to 2% in high school.  </a:t>
            </a:r>
          </a:p>
          <a:p>
            <a:pPr marL="571500" indent="-571500">
              <a:buFont typeface="Arial" panose="020B0604020202020204" pitchFamily="34" charset="0"/>
              <a:buChar char="•"/>
            </a:pPr>
            <a:r>
              <a:rPr lang="en-US" sz="4400" dirty="0"/>
              <a:t>In HS, </a:t>
            </a:r>
            <a:r>
              <a:rPr lang="en-US" sz="4400" b="1" dirty="0"/>
              <a:t>prescription drugs </a:t>
            </a:r>
            <a:r>
              <a:rPr lang="en-US" sz="4400" dirty="0"/>
              <a:t>to get “high” down slightly (2 points) to 2%.  Inhalants and other drugs stable.</a:t>
            </a:r>
          </a:p>
          <a:p>
            <a:pPr marL="571500" indent="-571500">
              <a:buFont typeface="Arial" panose="020B0604020202020204" pitchFamily="34" charset="0"/>
              <a:buChar char="•"/>
            </a:pPr>
            <a:r>
              <a:rPr lang="en-US" sz="4400" b="1" dirty="0"/>
              <a:t>Marijuana</a:t>
            </a:r>
            <a:r>
              <a:rPr lang="en-US" sz="4400" dirty="0"/>
              <a:t> use levels off after four years of substantial decline; use at school increases slightly.</a:t>
            </a:r>
          </a:p>
          <a:p>
            <a:pPr marL="1485900" lvl="1" indent="-571500">
              <a:buFont typeface="Arial" panose="020B0604020202020204" pitchFamily="34" charset="0"/>
              <a:buChar char="•"/>
            </a:pPr>
            <a:r>
              <a:rPr lang="en-US" sz="4400" dirty="0"/>
              <a:t>Among most troubling findings</a:t>
            </a:r>
          </a:p>
        </p:txBody>
      </p:sp>
      <p:sp>
        <p:nvSpPr>
          <p:cNvPr id="2" name="Title 1"/>
          <p:cNvSpPr>
            <a:spLocks noGrp="1"/>
          </p:cNvSpPr>
          <p:nvPr>
            <p:ph type="title"/>
          </p:nvPr>
        </p:nvSpPr>
        <p:spPr/>
        <p:txBody>
          <a:bodyPr/>
          <a:lstStyle/>
          <a:p>
            <a:r>
              <a:rPr lang="en-US" sz="5400" dirty="0"/>
              <a:t>AOD Current Use Trends Mixed </a:t>
            </a:r>
          </a:p>
        </p:txBody>
      </p:sp>
    </p:spTree>
    <p:extLst>
      <p:ext uri="{BB962C8B-B14F-4D97-AF65-F5344CB8AC3E}">
        <p14:creationId xmlns:p14="http://schemas.microsoft.com/office/powerpoint/2010/main" val="19189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8BDE-9AB1-DF4A-8E44-0152C6C7C91B}"/>
              </a:ext>
            </a:extLst>
          </p:cNvPr>
          <p:cNvSpPr>
            <a:spLocks noGrp="1"/>
          </p:cNvSpPr>
          <p:nvPr>
            <p:ph type="title"/>
          </p:nvPr>
        </p:nvSpPr>
        <p:spPr/>
        <p:txBody>
          <a:bodyPr/>
          <a:lstStyle/>
          <a:p>
            <a:r>
              <a:rPr lang="en-US" dirty="0"/>
              <a:t>Current Alcohol Use (Past 30 Days)</a:t>
            </a:r>
          </a:p>
        </p:txBody>
      </p:sp>
      <p:pic>
        <p:nvPicPr>
          <p:cNvPr id="4" name="Picture 3" descr="Exhibit 13. Alcohol Use (30-day) by Survey Year is a line graph with markers (data points). The vertical Y-axis is labeled “Percent” with a minimum value of 0% and a maximum value of 40%. The horizontal X-axis is labeled by survey year. There are 4 survey years on the X-axis with 2-year time periods starting with 2011-2013 and ending with 2017-2019. For each survey year,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11%, Grade 9, 20%, Grade 11, 33%; Survey Year 2013-2015: Grade 7, 8%, Grade 9, 19%, Grade 11, 29%; Survey Year 2015-2017: Grade 7, 5%, Grade 9, 15%, Grade 11, 23%; Survey Year 2017-2019: Grade 7, 4%, Grade 9, 9%, Grade 11, 16%.">
            <a:extLst>
              <a:ext uri="{FF2B5EF4-FFF2-40B4-BE49-F238E27FC236}">
                <a16:creationId xmlns:a16="http://schemas.microsoft.com/office/drawing/2014/main" id="{C5BB3B76-330B-3A4C-8F07-A7C6AEA1CF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7264" y="3121799"/>
            <a:ext cx="16084296" cy="9784080"/>
          </a:xfrm>
          <a:prstGeom prst="rect">
            <a:avLst/>
          </a:prstGeom>
          <a:noFill/>
          <a:ln>
            <a:noFill/>
          </a:ln>
        </p:spPr>
      </p:pic>
    </p:spTree>
    <p:extLst>
      <p:ext uri="{BB962C8B-B14F-4D97-AF65-F5344CB8AC3E}">
        <p14:creationId xmlns:p14="http://schemas.microsoft.com/office/powerpoint/2010/main" val="419966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21F0-E0A6-104D-B9FA-79B6CA77B2D9}"/>
              </a:ext>
            </a:extLst>
          </p:cNvPr>
          <p:cNvSpPr>
            <a:spLocks noGrp="1"/>
          </p:cNvSpPr>
          <p:nvPr>
            <p:ph type="title"/>
          </p:nvPr>
        </p:nvSpPr>
        <p:spPr/>
        <p:txBody>
          <a:bodyPr/>
          <a:lstStyle/>
          <a:p>
            <a:r>
              <a:rPr lang="en-US" dirty="0"/>
              <a:t>Today’s Topics</a:t>
            </a:r>
          </a:p>
        </p:txBody>
      </p:sp>
      <p:sp>
        <p:nvSpPr>
          <p:cNvPr id="3" name="Text Placeholder 2">
            <a:extLst>
              <a:ext uri="{FF2B5EF4-FFF2-40B4-BE49-F238E27FC236}">
                <a16:creationId xmlns:a16="http://schemas.microsoft.com/office/drawing/2014/main" id="{33FCCD66-FA29-D647-B1AE-B6D20E569644}"/>
              </a:ext>
            </a:extLst>
          </p:cNvPr>
          <p:cNvSpPr>
            <a:spLocks noGrp="1"/>
          </p:cNvSpPr>
          <p:nvPr>
            <p:ph sz="quarter" idx="13"/>
          </p:nvPr>
        </p:nvSpPr>
        <p:spPr>
          <a:xfrm>
            <a:off x="8751389" y="4833257"/>
            <a:ext cx="13928231" cy="7478485"/>
          </a:xfrm>
        </p:spPr>
        <p:txBody>
          <a:bodyPr/>
          <a:lstStyle/>
          <a:p>
            <a:r>
              <a:rPr lang="en-US" dirty="0"/>
              <a:t>Survey content and method</a:t>
            </a:r>
          </a:p>
          <a:p>
            <a:r>
              <a:rPr lang="en-US" dirty="0"/>
              <a:t>School climate and pupil engagement</a:t>
            </a:r>
          </a:p>
          <a:p>
            <a:r>
              <a:rPr lang="en-US" dirty="0"/>
              <a:t>Mental health</a:t>
            </a:r>
          </a:p>
          <a:p>
            <a:r>
              <a:rPr lang="en-US" dirty="0"/>
              <a:t>Alcohol, tobacco, drug use, and vaping</a:t>
            </a:r>
          </a:p>
          <a:p>
            <a:r>
              <a:rPr lang="en-US" dirty="0"/>
              <a:t>Student developmental supports</a:t>
            </a:r>
          </a:p>
          <a:p>
            <a:r>
              <a:rPr lang="en-US" dirty="0"/>
              <a:t>Data dashboards and resources</a:t>
            </a:r>
          </a:p>
          <a:p>
            <a:r>
              <a:rPr lang="en-US" dirty="0"/>
              <a:t>Q&amp;A</a:t>
            </a:r>
          </a:p>
        </p:txBody>
      </p:sp>
    </p:spTree>
    <p:extLst>
      <p:ext uri="{BB962C8B-B14F-4D97-AF65-F5344CB8AC3E}">
        <p14:creationId xmlns:p14="http://schemas.microsoft.com/office/powerpoint/2010/main" val="168239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CBEA-5051-274E-888E-B707CC44AC75}"/>
              </a:ext>
            </a:extLst>
          </p:cNvPr>
          <p:cNvSpPr>
            <a:spLocks noGrp="1"/>
          </p:cNvSpPr>
          <p:nvPr>
            <p:ph type="title"/>
          </p:nvPr>
        </p:nvSpPr>
        <p:spPr/>
        <p:txBody>
          <a:bodyPr>
            <a:normAutofit/>
          </a:bodyPr>
          <a:lstStyle/>
          <a:p>
            <a:r>
              <a:rPr lang="en-US" dirty="0"/>
              <a:t>Binge Drinking (Past 30 Days): 5 or more drinks in a row, single setting</a:t>
            </a:r>
          </a:p>
        </p:txBody>
      </p:sp>
      <p:pic>
        <p:nvPicPr>
          <p:cNvPr id="4" name="Picture 3" descr="Exhibit 14. Binge Drinking (30-day) by Survey Year is a line graph with markers (data points). The vertical Y-axis is labeled “Percent” with a minimum value of 0% and a maximum value of 25%.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5%, Grade 9, 11%, Grade 11, 22%; Survey Year 2013-2015: Grade 7, 3%, Grade 9, 10%, Grade 11, 18%; Survey Year 2015-2017: Grade 7, 1%, Grade 9, 6%, Grade 11, 12%; Survey Year 2017-2019: Grade 7, 1%, Grade 9, 4%, Grade 11, 9%. ">
            <a:extLst>
              <a:ext uri="{FF2B5EF4-FFF2-40B4-BE49-F238E27FC236}">
                <a16:creationId xmlns:a16="http://schemas.microsoft.com/office/drawing/2014/main" id="{522CCA11-DA16-1344-A20F-FC1E6A07AF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085" y="2937764"/>
            <a:ext cx="16084296" cy="9784080"/>
          </a:xfrm>
          <a:prstGeom prst="rect">
            <a:avLst/>
          </a:prstGeom>
          <a:noFill/>
          <a:ln>
            <a:noFill/>
          </a:ln>
        </p:spPr>
      </p:pic>
    </p:spTree>
    <p:extLst>
      <p:ext uri="{BB962C8B-B14F-4D97-AF65-F5344CB8AC3E}">
        <p14:creationId xmlns:p14="http://schemas.microsoft.com/office/powerpoint/2010/main" val="227196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6EA-DDD8-6C42-BEF1-799DF795896D}"/>
              </a:ext>
            </a:extLst>
          </p:cNvPr>
          <p:cNvSpPr>
            <a:spLocks noGrp="1"/>
          </p:cNvSpPr>
          <p:nvPr>
            <p:ph type="title"/>
          </p:nvPr>
        </p:nvSpPr>
        <p:spPr/>
        <p:txBody>
          <a:bodyPr/>
          <a:lstStyle/>
          <a:p>
            <a:r>
              <a:rPr lang="en-US" dirty="0"/>
              <a:t>Marijuana Use Past 30 Days</a:t>
            </a:r>
          </a:p>
        </p:txBody>
      </p:sp>
      <p:pic>
        <p:nvPicPr>
          <p:cNvPr id="4" name="Picture 3" descr="Exhibit 15. Marijuana Use (30-day) by Survey Year is a line graph with markers (data points). The vertical Y-axis is labeled “Percent” with a minimum value of 0% and a maximum value of 30%. The horizontal X-axis is labeled by survey year. There are 4 survey years on the X-axis, starting with 2011-2013 and ending with 2017-2019. For each survey year,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7%, Grade 9, 15%, Grade 11, 24%; Survey Year 2013-2015: Grade 7, 5%, Grade 9, 13%, Grade 11, 20%; Survey Year 2015-2017: Grade 7, 2%, Grade 9, 10%, Grade 11, 17%; Survey Year 2017-2019: Grade 7, 4%, Grade 9, 10%, Grade 11, 16%. ">
            <a:extLst>
              <a:ext uri="{FF2B5EF4-FFF2-40B4-BE49-F238E27FC236}">
                <a16:creationId xmlns:a16="http://schemas.microsoft.com/office/drawing/2014/main" id="{B228AEF1-DAFE-ED4B-A726-11D763517A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085" y="3061574"/>
            <a:ext cx="16084296" cy="9784080"/>
          </a:xfrm>
          <a:prstGeom prst="rect">
            <a:avLst/>
          </a:prstGeom>
          <a:noFill/>
          <a:ln>
            <a:noFill/>
          </a:ln>
        </p:spPr>
      </p:pic>
    </p:spTree>
    <p:extLst>
      <p:ext uri="{BB962C8B-B14F-4D97-AF65-F5344CB8AC3E}">
        <p14:creationId xmlns:p14="http://schemas.microsoft.com/office/powerpoint/2010/main" val="219868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952764-5065-184C-9A7A-9A4242F08B4B}"/>
              </a:ext>
            </a:extLst>
          </p:cNvPr>
          <p:cNvSpPr>
            <a:spLocks noGrp="1"/>
          </p:cNvSpPr>
          <p:nvPr>
            <p:ph sz="quarter" idx="13"/>
          </p:nvPr>
        </p:nvSpPr>
        <p:spPr>
          <a:xfrm>
            <a:off x="1052504" y="3401568"/>
            <a:ext cx="22315477" cy="9159147"/>
          </a:xfrm>
        </p:spPr>
        <p:txBody>
          <a:bodyPr>
            <a:normAutofit fontScale="92500"/>
          </a:bodyPr>
          <a:lstStyle/>
          <a:p>
            <a:r>
              <a:rPr lang="en-US" sz="4800" dirty="0"/>
              <a:t>Changes in item wording complicate interpretation of trend but several use influences are consistent with an uptick in use.</a:t>
            </a:r>
          </a:p>
          <a:p>
            <a:pPr marL="571500" indent="-571500">
              <a:buFont typeface="Arial" panose="020B0604020202020204" pitchFamily="34" charset="0"/>
              <a:buChar char="•"/>
            </a:pPr>
            <a:r>
              <a:rPr lang="en-US" sz="4000" dirty="0"/>
              <a:t>Declines in </a:t>
            </a:r>
            <a:r>
              <a:rPr lang="en-US" sz="4000" b="1" dirty="0"/>
              <a:t>perceived harm</a:t>
            </a:r>
            <a:r>
              <a:rPr lang="en-US" sz="4000" dirty="0"/>
              <a:t> of occasional use in 7</a:t>
            </a:r>
            <a:r>
              <a:rPr lang="en-US" sz="4000" baseline="30000" dirty="0"/>
              <a:t>th</a:t>
            </a:r>
            <a:r>
              <a:rPr lang="en-US" sz="4000" dirty="0"/>
              <a:t> and 9</a:t>
            </a:r>
            <a:r>
              <a:rPr lang="en-US" sz="4000" baseline="30000" dirty="0"/>
              <a:t>th</a:t>
            </a:r>
            <a:r>
              <a:rPr lang="en-US" sz="4000" dirty="0"/>
              <a:t> grades and in personal and parental </a:t>
            </a:r>
            <a:r>
              <a:rPr lang="en-US" sz="4000" b="1" dirty="0"/>
              <a:t>disapproval</a:t>
            </a:r>
            <a:r>
              <a:rPr lang="en-US" sz="4000" dirty="0"/>
              <a:t> in all grades.</a:t>
            </a:r>
          </a:p>
          <a:p>
            <a:pPr marL="571500" indent="-571500">
              <a:buFont typeface="Arial" panose="020B0604020202020204" pitchFamily="34" charset="0"/>
              <a:buChar char="•"/>
            </a:pPr>
            <a:r>
              <a:rPr lang="en-US" sz="4000" dirty="0"/>
              <a:t>Previous declines in perceived </a:t>
            </a:r>
            <a:r>
              <a:rPr lang="en-US" sz="4000" b="1" dirty="0"/>
              <a:t>availability of marijuana</a:t>
            </a:r>
            <a:r>
              <a:rPr lang="en-US" sz="4000" dirty="0"/>
              <a:t> leveled off.  </a:t>
            </a:r>
          </a:p>
          <a:p>
            <a:pPr marL="1485900" lvl="1" indent="-571500">
              <a:buFont typeface="Arial" panose="020B0604020202020204" pitchFamily="34" charset="0"/>
              <a:buChar char="•"/>
            </a:pPr>
            <a:r>
              <a:rPr lang="en-US" sz="4000" dirty="0"/>
              <a:t>Almost half of 11</a:t>
            </a:r>
            <a:r>
              <a:rPr lang="en-US" sz="4000" baseline="30000" dirty="0"/>
              <a:t>th</a:t>
            </a:r>
            <a:r>
              <a:rPr lang="en-US" sz="4000" dirty="0"/>
              <a:t> graders (46%) report marijuana easily available — easier to get than alcohol.</a:t>
            </a:r>
          </a:p>
          <a:p>
            <a:pPr marL="571500" indent="-571500">
              <a:buFont typeface="Arial" panose="020B0604020202020204" pitchFamily="34" charset="0"/>
              <a:buChar char="•"/>
            </a:pPr>
            <a:r>
              <a:rPr lang="en-US" sz="4000" dirty="0"/>
              <a:t>New data reveals widespread vaping (higher than for tobacco) and oral ingestion (edibles) among users.</a:t>
            </a:r>
          </a:p>
          <a:p>
            <a:pPr marL="1485900" lvl="1" indent="-571500">
              <a:buFont typeface="Arial" panose="020B0604020202020204" pitchFamily="34" charset="0"/>
              <a:buChar char="•"/>
            </a:pPr>
            <a:r>
              <a:rPr lang="en-US" sz="4000" dirty="0"/>
              <a:t>Both done by about one-fifth of 11</a:t>
            </a:r>
            <a:r>
              <a:rPr lang="en-US" sz="4000" baseline="30000" dirty="0"/>
              <a:t>th</a:t>
            </a:r>
            <a:r>
              <a:rPr lang="en-US" sz="4000" dirty="0"/>
              <a:t> graders.</a:t>
            </a:r>
          </a:p>
          <a:p>
            <a:pPr marL="1485900" lvl="1" indent="-571500">
              <a:buFont typeface="Arial" panose="020B0604020202020204" pitchFamily="34" charset="0"/>
              <a:buChar char="•"/>
            </a:pPr>
            <a:r>
              <a:rPr lang="en-US" sz="4000" dirty="0"/>
              <a:t>Reputation as being safer/healthier than smoking, and less detectable (link to rise in use at school).</a:t>
            </a:r>
          </a:p>
        </p:txBody>
      </p:sp>
      <p:sp>
        <p:nvSpPr>
          <p:cNvPr id="2" name="Title 1">
            <a:extLst>
              <a:ext uri="{FF2B5EF4-FFF2-40B4-BE49-F238E27FC236}">
                <a16:creationId xmlns:a16="http://schemas.microsoft.com/office/drawing/2014/main" id="{DA6E9153-81CE-D445-9541-37111FA32FF8}"/>
              </a:ext>
            </a:extLst>
          </p:cNvPr>
          <p:cNvSpPr>
            <a:spLocks noGrp="1"/>
          </p:cNvSpPr>
          <p:nvPr>
            <p:ph type="title"/>
          </p:nvPr>
        </p:nvSpPr>
        <p:spPr/>
        <p:txBody>
          <a:bodyPr/>
          <a:lstStyle/>
          <a:p>
            <a:r>
              <a:rPr lang="en-US" sz="5400" dirty="0"/>
              <a:t>Putative Influences on Marijuana</a:t>
            </a:r>
          </a:p>
        </p:txBody>
      </p:sp>
    </p:spTree>
    <p:extLst>
      <p:ext uri="{BB962C8B-B14F-4D97-AF65-F5344CB8AC3E}">
        <p14:creationId xmlns:p14="http://schemas.microsoft.com/office/powerpoint/2010/main" val="429322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3558-FF5C-4B4F-94BC-4AD681A0C918}"/>
              </a:ext>
            </a:extLst>
          </p:cNvPr>
          <p:cNvSpPr>
            <a:spLocks noGrp="1"/>
          </p:cNvSpPr>
          <p:nvPr>
            <p:ph type="title"/>
          </p:nvPr>
        </p:nvSpPr>
        <p:spPr/>
        <p:txBody>
          <a:bodyPr/>
          <a:lstStyle/>
          <a:p>
            <a:r>
              <a:rPr lang="en-US" dirty="0"/>
              <a:t>Perceived Harm (Great)</a:t>
            </a:r>
          </a:p>
        </p:txBody>
      </p:sp>
      <p:pic>
        <p:nvPicPr>
          <p:cNvPr id="4" name="Picture 3" descr="Exhibit 17. Perceived Harm of Binge Drinking and Marijuana Use (Great Harm) is a vertical clustered bar graph. The vertical Y-axis is labeled “Percent” with a minimum value of 30% and a maximum value of 60%. The horizontal X-axis is labeled by grade level. From left to right, there are three grade levels: Grade 7, Grade 9, and Grade 11. For each grade level there are two vertical bars. From left to right, within each grade level, the bars are Binge Drinking with a red striped pattern bar and Daily Marijuana Use with a blue dotted pattern bar. The bar labels and values are as follows: Grade 7: Binge Drinking, 42%, Daily Marijuana Use, 54%; Grade 9: Binge Drinking, 51%, Daily Marijuana Use, 54%; Grade 11: Binge Drinking, 55%, Daily Marijuana Use, 48%.">
            <a:extLst>
              <a:ext uri="{FF2B5EF4-FFF2-40B4-BE49-F238E27FC236}">
                <a16:creationId xmlns:a16="http://schemas.microsoft.com/office/drawing/2014/main" id="{79CB53B4-E4C4-914B-94B2-8E2EF3DB0F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2909" y="3114566"/>
            <a:ext cx="16084296" cy="9784080"/>
          </a:xfrm>
          <a:prstGeom prst="rect">
            <a:avLst/>
          </a:prstGeom>
          <a:noFill/>
          <a:ln>
            <a:noFill/>
          </a:ln>
        </p:spPr>
      </p:pic>
    </p:spTree>
    <p:extLst>
      <p:ext uri="{BB962C8B-B14F-4D97-AF65-F5344CB8AC3E}">
        <p14:creationId xmlns:p14="http://schemas.microsoft.com/office/powerpoint/2010/main" val="222666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FEE0-E292-7F4C-BEB4-EAC892D3EE8A}"/>
              </a:ext>
            </a:extLst>
          </p:cNvPr>
          <p:cNvSpPr>
            <a:spLocks noGrp="1"/>
          </p:cNvSpPr>
          <p:nvPr>
            <p:ph type="title"/>
          </p:nvPr>
        </p:nvSpPr>
        <p:spPr/>
        <p:txBody>
          <a:bodyPr>
            <a:normAutofit fontScale="90000"/>
          </a:bodyPr>
          <a:lstStyle/>
          <a:p>
            <a:r>
              <a:rPr lang="en-US" dirty="0"/>
              <a:t>Strong Personal Disapproval of Marijuana Experimentation (Once or Twice)</a:t>
            </a:r>
          </a:p>
        </p:txBody>
      </p:sp>
      <p:pic>
        <p:nvPicPr>
          <p:cNvPr id="4" name="Picture 3" descr="Exhibit 18. Strong Disapproval of Experimental Marijuana Use by Survey Year is a line graph with markers (data points). The vertical Y-axis is labeled “Percent” with a minimum value of 20% and a maximum value of 7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64%, Grade 9, 44%, Grade 11, 32%; Survey Year 2013-2015: Grade 7, 59%, Grade 9, 37%, Grade 11, 27%; Survey Year 2015-2017: Grade 7, 66%, Grade 9, 41%, Grade 11, 27%; Survey Year 2017-2019: Grade 7, 56%, Grade 9, 34%, Grade 11, 23%. ">
            <a:extLst>
              <a:ext uri="{FF2B5EF4-FFF2-40B4-BE49-F238E27FC236}">
                <a16:creationId xmlns:a16="http://schemas.microsoft.com/office/drawing/2014/main" id="{6DAE00F0-FE45-DF44-976D-4AE91B57F7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6329" y="3109272"/>
            <a:ext cx="16084296" cy="9784080"/>
          </a:xfrm>
          <a:prstGeom prst="rect">
            <a:avLst/>
          </a:prstGeom>
          <a:noFill/>
          <a:ln>
            <a:noFill/>
          </a:ln>
        </p:spPr>
      </p:pic>
    </p:spTree>
    <p:extLst>
      <p:ext uri="{BB962C8B-B14F-4D97-AF65-F5344CB8AC3E}">
        <p14:creationId xmlns:p14="http://schemas.microsoft.com/office/powerpoint/2010/main" val="72108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7EA7-F261-354C-A844-AFBBBC96EF7D}"/>
              </a:ext>
            </a:extLst>
          </p:cNvPr>
          <p:cNvSpPr>
            <a:spLocks noGrp="1"/>
          </p:cNvSpPr>
          <p:nvPr>
            <p:ph type="title"/>
          </p:nvPr>
        </p:nvSpPr>
        <p:spPr/>
        <p:txBody>
          <a:bodyPr/>
          <a:lstStyle/>
          <a:p>
            <a:r>
              <a:rPr lang="en-US" dirty="0"/>
              <a:t>Mode of Marijuana Administration</a:t>
            </a:r>
          </a:p>
        </p:txBody>
      </p:sp>
      <p:pic>
        <p:nvPicPr>
          <p:cNvPr id="4" name="Picture 3" descr="Exhibit 16. Marijuana Use (Lifetime) by Model of Consumption is a vertical clustered bar graph. The vertical Y-axis is labeled “Percent” with a minimum value of 0% and a maximum value of 30%. The horizontal X-axis is labeled by grade level. From left to right, there are three grade levels: Grade 7, Grade 9, and Grade 11. For each grade level there are three vertical bars. From left to right, within each grade level, the bars are Smoke with a dark grey pattern bar, Vape with a red striped pattern bar, and Eat/Drink with a blue and yellow checkered pattern bar. The bar labels and values are as follows: Grade 7: Smoke, 5%, Vape, 6%; Eat/Drink, 3%;  Grade 9: Smoke, 14%, Vape, 13%; Eat/Drink, 11%; Grade 11: Smoke, 26%, Vape, 21%; Eat/Drink, 19%.">
            <a:extLst>
              <a:ext uri="{FF2B5EF4-FFF2-40B4-BE49-F238E27FC236}">
                <a16:creationId xmlns:a16="http://schemas.microsoft.com/office/drawing/2014/main" id="{AE4B17B4-C234-074E-A4EB-3D78A7BDA2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085" y="2782156"/>
            <a:ext cx="16084296" cy="9784080"/>
          </a:xfrm>
          <a:prstGeom prst="rect">
            <a:avLst/>
          </a:prstGeom>
          <a:noFill/>
          <a:ln>
            <a:noFill/>
          </a:ln>
        </p:spPr>
      </p:pic>
      <p:sp>
        <p:nvSpPr>
          <p:cNvPr id="3" name="TextBox 2">
            <a:extLst>
              <a:ext uri="{FF2B5EF4-FFF2-40B4-BE49-F238E27FC236}">
                <a16:creationId xmlns:a16="http://schemas.microsoft.com/office/drawing/2014/main" id="{F8A98987-C32F-5543-9E03-0C146AFE2060}"/>
              </a:ext>
            </a:extLst>
          </p:cNvPr>
          <p:cNvSpPr txBox="1"/>
          <p:nvPr/>
        </p:nvSpPr>
        <p:spPr>
          <a:xfrm>
            <a:off x="18654936" y="2782156"/>
            <a:ext cx="4928078" cy="8094524"/>
          </a:xfrm>
          <a:prstGeom prst="rect">
            <a:avLst/>
          </a:prstGeom>
        </p:spPr>
        <p:txBody>
          <a:bodyPr wrap="square" rtlCol="0">
            <a:spAutoFit/>
          </a:bodyPr>
          <a:lstStyle/>
          <a:p>
            <a:pPr marL="571500" indent="-571500" algn="l">
              <a:buFont typeface="Arial" panose="020B0604020202020204" pitchFamily="34" charset="0"/>
              <a:buChar char="•"/>
            </a:pPr>
            <a:r>
              <a:rPr lang="en-US" sz="4000" dirty="0"/>
              <a:t>7% in 9</a:t>
            </a:r>
            <a:r>
              <a:rPr lang="en-US" sz="4000" baseline="30000" dirty="0"/>
              <a:t>th</a:t>
            </a:r>
            <a:r>
              <a:rPr lang="en-US" sz="4000" dirty="0"/>
              <a:t> and 13% in 11</a:t>
            </a:r>
            <a:r>
              <a:rPr lang="en-US" sz="4000" baseline="30000" dirty="0"/>
              <a:t>th</a:t>
            </a:r>
            <a:r>
              <a:rPr lang="en-US" sz="4000" dirty="0"/>
              <a:t> had used all three modes, about half of all lifetime users.</a:t>
            </a:r>
          </a:p>
          <a:p>
            <a:pPr marL="571500" indent="-571500" algn="l">
              <a:buFont typeface="Arial" panose="020B0604020202020204" pitchFamily="34" charset="0"/>
              <a:buChar char="•"/>
            </a:pPr>
            <a:endParaRPr lang="en-US" sz="4000" dirty="0"/>
          </a:p>
          <a:p>
            <a:pPr marL="571500" indent="-571500" algn="l">
              <a:buFont typeface="Arial" panose="020B0604020202020204" pitchFamily="34" charset="0"/>
              <a:buChar char="•"/>
            </a:pPr>
            <a:r>
              <a:rPr lang="en-US" sz="4000" dirty="0"/>
              <a:t>Research links </a:t>
            </a:r>
            <a:r>
              <a:rPr lang="en-US" sz="4000" dirty="0" err="1"/>
              <a:t>noncombustables</a:t>
            </a:r>
            <a:r>
              <a:rPr lang="en-US" sz="4000" dirty="0"/>
              <a:t> to more frequent use and adverse effects, partly due to potency &amp; quality.</a:t>
            </a:r>
          </a:p>
        </p:txBody>
      </p:sp>
    </p:spTree>
    <p:extLst>
      <p:ext uri="{BB962C8B-B14F-4D97-AF65-F5344CB8AC3E}">
        <p14:creationId xmlns:p14="http://schemas.microsoft.com/office/powerpoint/2010/main" val="2421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7EBC0D-E0BC-F648-8030-DD745DF4867D}"/>
              </a:ext>
            </a:extLst>
          </p:cNvPr>
          <p:cNvSpPr>
            <a:spLocks noGrp="1"/>
          </p:cNvSpPr>
          <p:nvPr>
            <p:ph sz="quarter" idx="13"/>
          </p:nvPr>
        </p:nvSpPr>
        <p:spPr/>
        <p:txBody>
          <a:bodyPr>
            <a:normAutofit/>
          </a:bodyPr>
          <a:lstStyle/>
          <a:p>
            <a:pPr marL="571500" indent="-571500">
              <a:buFont typeface="Arial" panose="020B0604020202020204" pitchFamily="34" charset="0"/>
              <a:buChar char="•"/>
            </a:pPr>
            <a:r>
              <a:rPr lang="en-US" sz="6000" b="1" dirty="0"/>
              <a:t>Current</a:t>
            </a:r>
            <a:r>
              <a:rPr lang="en-US" sz="6000" dirty="0"/>
              <a:t> smoking declined slightly to about 2% in both HS grades, by half in 11</a:t>
            </a:r>
            <a:r>
              <a:rPr lang="en-US" sz="6000" baseline="30000" dirty="0"/>
              <a:t>th</a:t>
            </a:r>
            <a:r>
              <a:rPr lang="en-US" sz="6000" dirty="0"/>
              <a:t> grade.  </a:t>
            </a:r>
          </a:p>
          <a:p>
            <a:pPr lvl="2"/>
            <a:r>
              <a:rPr lang="en-US" sz="4800" dirty="0"/>
              <a:t>Since 2011-13, down 6 points in 9</a:t>
            </a:r>
            <a:r>
              <a:rPr lang="en-US" sz="4800" baseline="30000" dirty="0"/>
              <a:t>th</a:t>
            </a:r>
            <a:r>
              <a:rPr lang="en-US" sz="4800" dirty="0"/>
              <a:t> grade and 10 points in 11</a:t>
            </a:r>
            <a:r>
              <a:rPr lang="en-US" sz="4800" baseline="30000" dirty="0"/>
              <a:t>th</a:t>
            </a:r>
            <a:endParaRPr lang="en-US" sz="4800" dirty="0"/>
          </a:p>
          <a:p>
            <a:pPr marL="571500" indent="-571500">
              <a:buFont typeface="Arial" panose="020B0604020202020204" pitchFamily="34" charset="0"/>
              <a:buChar char="•"/>
            </a:pPr>
            <a:r>
              <a:rPr lang="en-US" sz="6000" dirty="0"/>
              <a:t>Among 7</a:t>
            </a:r>
            <a:r>
              <a:rPr lang="en-US" sz="6000" baseline="30000" dirty="0"/>
              <a:t>th</a:t>
            </a:r>
            <a:r>
              <a:rPr lang="en-US" sz="6000" dirty="0"/>
              <a:t> graders, use stable and low at 1%.</a:t>
            </a:r>
          </a:p>
          <a:p>
            <a:endParaRPr lang="en-US" dirty="0"/>
          </a:p>
        </p:txBody>
      </p:sp>
      <p:sp>
        <p:nvSpPr>
          <p:cNvPr id="4" name="Title 3">
            <a:extLst>
              <a:ext uri="{FF2B5EF4-FFF2-40B4-BE49-F238E27FC236}">
                <a16:creationId xmlns:a16="http://schemas.microsoft.com/office/drawing/2014/main" id="{2DEAEDBC-070A-9B4C-B7B8-7580FC5276B6}"/>
              </a:ext>
            </a:extLst>
          </p:cNvPr>
          <p:cNvSpPr>
            <a:spLocks noGrp="1"/>
          </p:cNvSpPr>
          <p:nvPr>
            <p:ph type="title"/>
          </p:nvPr>
        </p:nvSpPr>
        <p:spPr/>
        <p:txBody>
          <a:bodyPr/>
          <a:lstStyle/>
          <a:p>
            <a:r>
              <a:rPr lang="en-US" sz="5400" dirty="0"/>
              <a:t>Cigarette Smoking</a:t>
            </a:r>
          </a:p>
        </p:txBody>
      </p:sp>
    </p:spTree>
    <p:extLst>
      <p:ext uri="{BB962C8B-B14F-4D97-AF65-F5344CB8AC3E}">
        <p14:creationId xmlns:p14="http://schemas.microsoft.com/office/powerpoint/2010/main" val="222444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8D62AB8-D42F-6044-B27E-DC3B07BBD3E1}"/>
              </a:ext>
            </a:extLst>
          </p:cNvPr>
          <p:cNvSpPr>
            <a:spLocks noGrp="1"/>
          </p:cNvSpPr>
          <p:nvPr>
            <p:ph sz="quarter" idx="13"/>
          </p:nvPr>
        </p:nvSpPr>
        <p:spPr/>
        <p:txBody>
          <a:bodyPr>
            <a:normAutofit/>
          </a:bodyPr>
          <a:lstStyle/>
          <a:p>
            <a:pPr marL="571500" indent="-571500">
              <a:lnSpc>
                <a:spcPct val="110000"/>
              </a:lnSpc>
              <a:buFont typeface="Arial" panose="020B0604020202020204" pitchFamily="34" charset="0"/>
              <a:buChar char="•"/>
            </a:pPr>
            <a:r>
              <a:rPr lang="en-US" sz="5000" dirty="0"/>
              <a:t>Perception </a:t>
            </a:r>
            <a:r>
              <a:rPr lang="en-US" sz="5000" b="1" i="1" dirty="0"/>
              <a:t>very easy to obtain </a:t>
            </a:r>
            <a:r>
              <a:rPr lang="en-US" sz="5000" b="1" dirty="0"/>
              <a:t>cigarettes steadily declined since 2011/13, from 44% to 26% among 11</a:t>
            </a:r>
            <a:r>
              <a:rPr lang="en-US" sz="5000" b="1" baseline="30000" dirty="0"/>
              <a:t>th</a:t>
            </a:r>
            <a:r>
              <a:rPr lang="en-US" sz="5000" b="1" dirty="0"/>
              <a:t> graders. </a:t>
            </a:r>
          </a:p>
          <a:p>
            <a:pPr marL="1485900" lvl="1" indent="-571500">
              <a:buFont typeface="Arial" panose="020B0604020202020204" pitchFamily="34" charset="0"/>
              <a:buChar char="•"/>
            </a:pPr>
            <a:r>
              <a:rPr lang="en-US" sz="4000" dirty="0"/>
              <a:t>In high school, less easily available than alcohol &amp; marijuana</a:t>
            </a:r>
          </a:p>
          <a:p>
            <a:pPr marL="571500" indent="-571500">
              <a:lnSpc>
                <a:spcPct val="110000"/>
              </a:lnSpc>
              <a:buFont typeface="Arial" panose="020B0604020202020204" pitchFamily="34" charset="0"/>
              <a:buChar char="•"/>
            </a:pPr>
            <a:r>
              <a:rPr lang="en-US" sz="5000" dirty="0"/>
              <a:t>Little change in </a:t>
            </a:r>
            <a:r>
              <a:rPr lang="en-US" sz="5000" i="1" dirty="0"/>
              <a:t>negative</a:t>
            </a:r>
            <a:r>
              <a:rPr lang="en-US" sz="5000" dirty="0"/>
              <a:t> respondent attitudes. </a:t>
            </a:r>
          </a:p>
          <a:p>
            <a:pPr marL="571500" indent="-571500">
              <a:lnSpc>
                <a:spcPct val="110000"/>
              </a:lnSpc>
              <a:buFont typeface="Arial" panose="020B0604020202020204" pitchFamily="34" charset="0"/>
              <a:buChar char="•"/>
            </a:pPr>
            <a:r>
              <a:rPr lang="en-US" sz="5000" b="1" i="1" dirty="0"/>
              <a:t>Perceptions of great harm</a:t>
            </a:r>
            <a:r>
              <a:rPr lang="en-US" sz="5000" i="1" dirty="0"/>
              <a:t> </a:t>
            </a:r>
            <a:r>
              <a:rPr lang="en-US" sz="5000" dirty="0"/>
              <a:t>from occasional smoking at 32%, 38%, and 42%.</a:t>
            </a:r>
          </a:p>
          <a:p>
            <a:pPr marL="1485900" lvl="1" indent="-571500">
              <a:buFont typeface="Arial" panose="020B0604020202020204" pitchFamily="34" charset="0"/>
              <a:buChar char="•"/>
            </a:pPr>
            <a:r>
              <a:rPr lang="en-US" sz="4000" dirty="0"/>
              <a:t>Higher than for occasional marijuana in 11th grade. </a:t>
            </a:r>
          </a:p>
        </p:txBody>
      </p:sp>
      <p:sp>
        <p:nvSpPr>
          <p:cNvPr id="4" name="Title 3">
            <a:extLst>
              <a:ext uri="{FF2B5EF4-FFF2-40B4-BE49-F238E27FC236}">
                <a16:creationId xmlns:a16="http://schemas.microsoft.com/office/drawing/2014/main" id="{4992D0B1-08E1-6149-AFBE-33573AC76A8E}"/>
              </a:ext>
            </a:extLst>
          </p:cNvPr>
          <p:cNvSpPr>
            <a:spLocks noGrp="1"/>
          </p:cNvSpPr>
          <p:nvPr>
            <p:ph type="title"/>
          </p:nvPr>
        </p:nvSpPr>
        <p:spPr/>
        <p:txBody>
          <a:bodyPr/>
          <a:lstStyle/>
          <a:p>
            <a:r>
              <a:rPr lang="en-US" sz="5400" dirty="0"/>
              <a:t>Trends in Cigarette Availability and Perceived Harm (Great)</a:t>
            </a:r>
          </a:p>
        </p:txBody>
      </p:sp>
    </p:spTree>
    <p:extLst>
      <p:ext uri="{BB962C8B-B14F-4D97-AF65-F5344CB8AC3E}">
        <p14:creationId xmlns:p14="http://schemas.microsoft.com/office/powerpoint/2010/main" val="261381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84EC10-E92A-8846-911A-76E2DC7E6FA8}"/>
              </a:ext>
            </a:extLst>
          </p:cNvPr>
          <p:cNvSpPr>
            <a:spLocks noGrp="1"/>
          </p:cNvSpPr>
          <p:nvPr>
            <p:ph sz="quarter" idx="13"/>
          </p:nvPr>
        </p:nvSpPr>
        <p:spPr>
          <a:xfrm>
            <a:off x="1052504" y="3328416"/>
            <a:ext cx="22315477" cy="9232299"/>
          </a:xfrm>
        </p:spPr>
        <p:txBody>
          <a:bodyPr>
            <a:normAutofit fontScale="92500" lnSpcReduction="20000"/>
          </a:bodyPr>
          <a:lstStyle/>
          <a:p>
            <a:pPr marL="571500" indent="-571500">
              <a:buFont typeface="Arial" panose="020B0604020202020204" pitchFamily="34" charset="0"/>
              <a:buChar char="•"/>
            </a:pPr>
            <a:r>
              <a:rPr lang="en-US" sz="4800" i="1" dirty="0"/>
              <a:t>Lifetime vaping</a:t>
            </a:r>
            <a:r>
              <a:rPr lang="en-US" sz="4800" dirty="0"/>
              <a:t>: Down markedly in high school to 19% in 9</a:t>
            </a:r>
            <a:r>
              <a:rPr lang="en-US" sz="4800" baseline="30000" dirty="0"/>
              <a:t>th</a:t>
            </a:r>
            <a:r>
              <a:rPr lang="en-US" sz="4800" dirty="0"/>
              <a:t> &amp; 26% in 11</a:t>
            </a:r>
            <a:r>
              <a:rPr lang="en-US" sz="4800" baseline="30000" dirty="0"/>
              <a:t>th</a:t>
            </a:r>
            <a:r>
              <a:rPr lang="en-US" sz="4800" dirty="0"/>
              <a:t> (-4 and -6). Level at 9% in 7</a:t>
            </a:r>
            <a:r>
              <a:rPr lang="en-US" sz="4800" baseline="30000" dirty="0"/>
              <a:t>th</a:t>
            </a:r>
            <a:r>
              <a:rPr lang="en-US" sz="4800" dirty="0"/>
              <a:t>. </a:t>
            </a:r>
          </a:p>
          <a:p>
            <a:pPr marL="571500" indent="-571500">
              <a:buFont typeface="Arial" panose="020B0604020202020204" pitchFamily="34" charset="0"/>
              <a:buChar char="•"/>
            </a:pPr>
            <a:r>
              <a:rPr lang="en-US" sz="4800" b="1" i="1" dirty="0"/>
              <a:t>Current vaping: </a:t>
            </a:r>
            <a:r>
              <a:rPr lang="en-US" sz="4800" i="1" dirty="0"/>
              <a:t> </a:t>
            </a:r>
            <a:r>
              <a:rPr lang="en-US" sz="4800" dirty="0"/>
              <a:t>Increased very slightly each grade (c. 1 point) to 4%, 9% and 11%, ending the declines in 2015/17.</a:t>
            </a:r>
          </a:p>
          <a:p>
            <a:pPr marL="571500" indent="-571500">
              <a:buFont typeface="Arial" panose="020B0604020202020204" pitchFamily="34" charset="0"/>
              <a:buChar char="•"/>
            </a:pPr>
            <a:r>
              <a:rPr lang="en-US" sz="4800" dirty="0"/>
              <a:t>Vaping a tobacco product exceeded by marijuana/THC and use of “flavored product without nicotine, alcohol, or other drug.”  </a:t>
            </a:r>
          </a:p>
          <a:p>
            <a:pPr marL="1485900" lvl="1" indent="-571500">
              <a:buFont typeface="Arial" panose="020B0604020202020204" pitchFamily="34" charset="0"/>
              <a:buChar char="•"/>
            </a:pPr>
            <a:r>
              <a:rPr lang="en-US" sz="4800" dirty="0"/>
              <a:t>Marijuana most used in 11</a:t>
            </a:r>
            <a:r>
              <a:rPr lang="en-US" sz="4800" baseline="30000" dirty="0"/>
              <a:t>th</a:t>
            </a:r>
            <a:r>
              <a:rPr lang="en-US" sz="4800" dirty="0"/>
              <a:t> (16%) and “flavored product” in 7</a:t>
            </a:r>
            <a:r>
              <a:rPr lang="en-US" sz="4800" baseline="30000" dirty="0"/>
              <a:t>th</a:t>
            </a:r>
            <a:r>
              <a:rPr lang="en-US" sz="4800" dirty="0"/>
              <a:t>/9</a:t>
            </a:r>
            <a:r>
              <a:rPr lang="en-US" sz="4800" baseline="30000" dirty="0"/>
              <a:t>th</a:t>
            </a:r>
            <a:r>
              <a:rPr lang="en-US" sz="4800" dirty="0"/>
              <a:t>. </a:t>
            </a:r>
          </a:p>
          <a:p>
            <a:pPr marL="571500" indent="-571500">
              <a:buFont typeface="Arial" panose="020B0604020202020204" pitchFamily="34" charset="0"/>
              <a:buChar char="•"/>
            </a:pPr>
            <a:r>
              <a:rPr lang="en-US" sz="4800" dirty="0"/>
              <a:t>Current vaping </a:t>
            </a:r>
            <a:r>
              <a:rPr lang="en-US" sz="4800" i="1" dirty="0"/>
              <a:t>on school property </a:t>
            </a:r>
            <a:r>
              <a:rPr lang="en-US" sz="4800" dirty="0"/>
              <a:t>level in 7</a:t>
            </a:r>
            <a:r>
              <a:rPr lang="en-US" sz="4800" baseline="30000" dirty="0"/>
              <a:t>th</a:t>
            </a:r>
            <a:r>
              <a:rPr lang="en-US" sz="4800" dirty="0"/>
              <a:t> at 3%, and increased slightly to 5% in both high school grades (vs. 1% for cigarette smoking).</a:t>
            </a:r>
          </a:p>
          <a:p>
            <a:pPr marL="1485900" lvl="1" indent="-571500">
              <a:buFont typeface="Arial" panose="020B0604020202020204" pitchFamily="34" charset="0"/>
              <a:buChar char="•"/>
            </a:pPr>
            <a:r>
              <a:rPr lang="en-US" sz="4800" dirty="0"/>
              <a:t>About same rate of marijuana use on school property in high school, suggesting a likely factor in its increase.</a:t>
            </a:r>
          </a:p>
          <a:p>
            <a:pPr marL="571500" indent="-571500">
              <a:buFont typeface="Arial" panose="020B0604020202020204" pitchFamily="34" charset="0"/>
              <a:buChar char="•"/>
            </a:pPr>
            <a:endParaRPr lang="en-US" sz="3900" dirty="0"/>
          </a:p>
          <a:p>
            <a:endParaRPr lang="en-US" dirty="0"/>
          </a:p>
        </p:txBody>
      </p:sp>
      <p:sp>
        <p:nvSpPr>
          <p:cNvPr id="2" name="Title 1">
            <a:extLst>
              <a:ext uri="{FF2B5EF4-FFF2-40B4-BE49-F238E27FC236}">
                <a16:creationId xmlns:a16="http://schemas.microsoft.com/office/drawing/2014/main" id="{3905C9C2-58C8-7E48-AEF6-97FBC813FC9C}"/>
              </a:ext>
            </a:extLst>
          </p:cNvPr>
          <p:cNvSpPr>
            <a:spLocks noGrp="1"/>
          </p:cNvSpPr>
          <p:nvPr>
            <p:ph type="title"/>
          </p:nvPr>
        </p:nvSpPr>
        <p:spPr/>
        <p:txBody>
          <a:bodyPr>
            <a:normAutofit/>
          </a:bodyPr>
          <a:lstStyle/>
          <a:p>
            <a:r>
              <a:rPr lang="en-US" sz="5400" dirty="0"/>
              <a:t>Use of Vaping Devices (E-Cigarettes)</a:t>
            </a:r>
          </a:p>
        </p:txBody>
      </p:sp>
    </p:spTree>
    <p:extLst>
      <p:ext uri="{BB962C8B-B14F-4D97-AF65-F5344CB8AC3E}">
        <p14:creationId xmlns:p14="http://schemas.microsoft.com/office/powerpoint/2010/main" val="264966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A278CD-9D74-5C44-BC21-C021FB118BFA}"/>
              </a:ext>
            </a:extLst>
          </p:cNvPr>
          <p:cNvSpPr>
            <a:spLocks noGrp="1"/>
          </p:cNvSpPr>
          <p:nvPr>
            <p:ph sz="quarter" idx="13"/>
          </p:nvPr>
        </p:nvSpPr>
        <p:spPr/>
        <p:txBody>
          <a:bodyPr/>
          <a:lstStyle/>
          <a:p>
            <a:pPr marL="0" indent="0">
              <a:buNone/>
            </a:pPr>
            <a:r>
              <a:rPr lang="en-US" sz="4800" dirty="0"/>
              <a:t>Vaping devices much easier to obtain than cigarettes.  </a:t>
            </a:r>
          </a:p>
          <a:p>
            <a:pPr lvl="1"/>
            <a:r>
              <a:rPr lang="en-US" sz="4800" dirty="0"/>
              <a:t>Easy availability reported by 12%, 31%, and 39%, by ascending grades.  </a:t>
            </a:r>
          </a:p>
          <a:p>
            <a:pPr lvl="1"/>
            <a:r>
              <a:rPr lang="en-US" sz="4800" dirty="0"/>
              <a:t>Among high school students, these percentages are 13 points higher than for cigarettes.</a:t>
            </a:r>
          </a:p>
        </p:txBody>
      </p:sp>
      <p:sp>
        <p:nvSpPr>
          <p:cNvPr id="2" name="Title 1">
            <a:extLst>
              <a:ext uri="{FF2B5EF4-FFF2-40B4-BE49-F238E27FC236}">
                <a16:creationId xmlns:a16="http://schemas.microsoft.com/office/drawing/2014/main" id="{B0D8E101-9F12-374F-83E5-E535C77DE19F}"/>
              </a:ext>
            </a:extLst>
          </p:cNvPr>
          <p:cNvSpPr>
            <a:spLocks noGrp="1"/>
          </p:cNvSpPr>
          <p:nvPr>
            <p:ph type="title"/>
          </p:nvPr>
        </p:nvSpPr>
        <p:spPr/>
        <p:txBody>
          <a:bodyPr/>
          <a:lstStyle/>
          <a:p>
            <a:r>
              <a:rPr lang="en-US" sz="5400" dirty="0"/>
              <a:t>Availability of Vaping Devices</a:t>
            </a:r>
          </a:p>
        </p:txBody>
      </p:sp>
    </p:spTree>
    <p:extLst>
      <p:ext uri="{BB962C8B-B14F-4D97-AF65-F5344CB8AC3E}">
        <p14:creationId xmlns:p14="http://schemas.microsoft.com/office/powerpoint/2010/main" val="121464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3"/>
          </p:nvPr>
        </p:nvSpPr>
        <p:spPr>
          <a:prstGeom prst="rect">
            <a:avLst/>
          </a:prstGeom>
        </p:spPr>
        <p:txBody>
          <a:bodyPr>
            <a:normAutofit/>
          </a:bodyPr>
          <a:lstStyle/>
          <a:p>
            <a:pPr marL="571500" indent="-571500">
              <a:lnSpc>
                <a:spcPct val="120000"/>
              </a:lnSpc>
              <a:buFont typeface="Arial" panose="020B0604020202020204" pitchFamily="34" charset="0"/>
              <a:buChar char="•"/>
            </a:pPr>
            <a:r>
              <a:rPr lang="en-US" sz="4200">
                <a:latin typeface="+mn-lt"/>
                <a:cs typeface="Arial"/>
              </a:rPr>
              <a:t>Largest, oldest (since 1998) statewide effort in nation to provide data to improve school climate, academic achievement, and student well-being. </a:t>
            </a:r>
          </a:p>
          <a:p>
            <a:pPr marL="571500" indent="-571500">
              <a:lnSpc>
                <a:spcPct val="120000"/>
              </a:lnSpc>
              <a:buFont typeface="Arial" panose="020B0604020202020204" pitchFamily="34" charset="0"/>
              <a:buChar char="•"/>
            </a:pPr>
            <a:r>
              <a:rPr lang="en-US" sz="4200">
                <a:latin typeface="+mn-lt"/>
                <a:cs typeface="Arial"/>
              </a:rPr>
              <a:t>Currently administered by 70% of CA districts to 1.2M students — 26% annually.</a:t>
            </a:r>
          </a:p>
          <a:p>
            <a:pPr marL="571500" indent="-571500">
              <a:lnSpc>
                <a:spcPct val="120000"/>
              </a:lnSpc>
              <a:buFont typeface="Arial" panose="020B0604020202020204" pitchFamily="34" charset="0"/>
              <a:buChar char="•"/>
            </a:pPr>
            <a:r>
              <a:rPr lang="en-US" sz="4200">
                <a:cs typeface="Arial"/>
              </a:rPr>
              <a:t>A project of CA Dept of Education, implemented by </a:t>
            </a:r>
            <a:r>
              <a:rPr lang="en-US" sz="4200" err="1">
                <a:cs typeface="Arial"/>
              </a:rPr>
              <a:t>WestEd</a:t>
            </a:r>
            <a:r>
              <a:rPr lang="en-US" sz="4200">
                <a:cs typeface="Arial"/>
              </a:rPr>
              <a:t>.</a:t>
            </a:r>
          </a:p>
          <a:p>
            <a:pPr marL="571500" indent="-571500">
              <a:lnSpc>
                <a:spcPct val="120000"/>
              </a:lnSpc>
              <a:buFont typeface="Arial" panose="020B0604020202020204" pitchFamily="34" charset="0"/>
              <a:buChar char="•"/>
            </a:pPr>
            <a:r>
              <a:rPr lang="en-US" sz="4200">
                <a:latin typeface="+mn-lt"/>
                <a:cs typeface="Arial"/>
              </a:rPr>
              <a:t>Part of CDE’s California School Climate, Health, and Learning Survey System, along with school staff and parent surveys.  </a:t>
            </a:r>
          </a:p>
          <a:p>
            <a:pPr marL="571500" indent="-571500" eaLnBrk="1" hangingPunct="1">
              <a:lnSpc>
                <a:spcPct val="120000"/>
              </a:lnSpc>
              <a:buFont typeface="Arial" panose="020B0604020202020204" pitchFamily="34" charset="0"/>
              <a:buChar char="•"/>
            </a:pPr>
            <a:r>
              <a:rPr lang="en-US" sz="4200">
                <a:latin typeface="+mn-lt"/>
                <a:cs typeface="Arial"/>
              </a:rPr>
              <a:t>State, county, &amp; district reports and online access to key findings (Data Dashboard)  at </a:t>
            </a:r>
            <a:r>
              <a:rPr lang="en-US" sz="4200" b="1" err="1">
                <a:latin typeface="+mn-lt"/>
                <a:cs typeface="Arial"/>
              </a:rPr>
              <a:t>calschls.org</a:t>
            </a:r>
            <a:r>
              <a:rPr lang="en-US" sz="4200">
                <a:latin typeface="+mn-lt"/>
                <a:cs typeface="Arial"/>
              </a:rPr>
              <a:t>.</a:t>
            </a:r>
          </a:p>
          <a:p>
            <a:pPr eaLnBrk="1" hangingPunct="1"/>
            <a:endParaRPr lang="en-US">
              <a:latin typeface="+mn-lt"/>
            </a:endParaRPr>
          </a:p>
        </p:txBody>
      </p:sp>
      <p:sp>
        <p:nvSpPr>
          <p:cNvPr id="20481" name="Title 1"/>
          <p:cNvSpPr>
            <a:spLocks noGrp="1"/>
          </p:cNvSpPr>
          <p:nvPr>
            <p:ph type="title"/>
          </p:nvPr>
        </p:nvSpPr>
        <p:spPr/>
        <p:txBody>
          <a:bodyPr>
            <a:noAutofit/>
          </a:bodyPr>
          <a:lstStyle/>
          <a:p>
            <a:pPr eaLnBrk="1" hangingPunct="1"/>
            <a:r>
              <a:rPr lang="en-US" sz="6400"/>
              <a:t>California Healthy Kids Survey</a:t>
            </a:r>
          </a:p>
        </p:txBody>
      </p:sp>
      <p:sp>
        <p:nvSpPr>
          <p:cNvPr id="20483" name="TextBox 3"/>
          <p:cNvSpPr txBox="1">
            <a:spLocks noChangeArrowheads="1"/>
          </p:cNvSpPr>
          <p:nvPr/>
        </p:nvSpPr>
        <p:spPr bwMode="auto">
          <a:xfrm>
            <a:off x="4116388" y="12446001"/>
            <a:ext cx="184731" cy="646331"/>
          </a:xfrm>
          <a:prstGeom prst="rect">
            <a:avLst/>
          </a:prstGeom>
          <a:noFill/>
          <a:ln w="9525">
            <a:noFill/>
            <a:miter lim="800000"/>
            <a:headEnd/>
            <a:tailEnd/>
          </a:ln>
        </p:spPr>
        <p:txBody>
          <a:bodyPr wrap="none">
            <a:prstTxWarp prst="textNoShape">
              <a:avLst/>
            </a:prstTxWarp>
            <a:spAutoFit/>
          </a:bodyPr>
          <a:lstStyle/>
          <a:p>
            <a:endParaRPr lang="en-US" sz="3600">
              <a:latin typeface="Calibri" pitchFamily="-60" charset="0"/>
            </a:endParaRPr>
          </a:p>
        </p:txBody>
      </p:sp>
      <p:sp>
        <p:nvSpPr>
          <p:cNvPr id="20484" name="TextBox 7"/>
          <p:cNvSpPr txBox="1">
            <a:spLocks noChangeArrowheads="1"/>
          </p:cNvSpPr>
          <p:nvPr/>
        </p:nvSpPr>
        <p:spPr bwMode="auto">
          <a:xfrm>
            <a:off x="11482388" y="12496801"/>
            <a:ext cx="184731" cy="646331"/>
          </a:xfrm>
          <a:prstGeom prst="rect">
            <a:avLst/>
          </a:prstGeom>
          <a:noFill/>
          <a:ln w="9525">
            <a:noFill/>
            <a:miter lim="800000"/>
            <a:headEnd/>
            <a:tailEnd/>
          </a:ln>
        </p:spPr>
        <p:txBody>
          <a:bodyPr wrap="none">
            <a:prstTxWarp prst="textNoShape">
              <a:avLst/>
            </a:prstTxWarp>
            <a:spAutoFit/>
          </a:bodyPr>
          <a:lstStyle/>
          <a:p>
            <a:endParaRPr lang="en-US" sz="3600">
              <a:latin typeface="Calibri" pitchFamily="-60" charset="0"/>
            </a:endParaRPr>
          </a:p>
        </p:txBody>
      </p:sp>
    </p:spTree>
    <p:extLst>
      <p:ext uri="{BB962C8B-B14F-4D97-AF65-F5344CB8AC3E}">
        <p14:creationId xmlns:p14="http://schemas.microsoft.com/office/powerpoint/2010/main" val="211313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C26-CF3A-0C45-85CA-30508BE09FA0}"/>
              </a:ext>
            </a:extLst>
          </p:cNvPr>
          <p:cNvSpPr>
            <a:spLocks noGrp="1"/>
          </p:cNvSpPr>
          <p:nvPr>
            <p:ph type="title"/>
          </p:nvPr>
        </p:nvSpPr>
        <p:spPr/>
        <p:txBody>
          <a:bodyPr>
            <a:normAutofit fontScale="90000"/>
          </a:bodyPr>
          <a:lstStyle/>
          <a:p>
            <a:r>
              <a:rPr lang="en-US" dirty="0"/>
              <a:t>Student developmental supports:</a:t>
            </a:r>
            <a:br>
              <a:rPr lang="en-US" dirty="0"/>
            </a:br>
            <a:r>
              <a:rPr lang="en-US" dirty="0"/>
              <a:t>	Caring adult relationships</a:t>
            </a:r>
            <a:br>
              <a:rPr lang="en-US" dirty="0"/>
            </a:br>
            <a:r>
              <a:rPr lang="en-US" dirty="0"/>
              <a:t>	High expectations</a:t>
            </a:r>
            <a:br>
              <a:rPr lang="en-US" dirty="0"/>
            </a:br>
            <a:r>
              <a:rPr lang="en-US" dirty="0"/>
              <a:t>	Opportunities for meaningful participation</a:t>
            </a:r>
          </a:p>
        </p:txBody>
      </p:sp>
    </p:spTree>
    <p:extLst>
      <p:ext uri="{BB962C8B-B14F-4D97-AF65-F5344CB8AC3E}">
        <p14:creationId xmlns:p14="http://schemas.microsoft.com/office/powerpoint/2010/main" val="2755243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5"/>
          <p:cNvSpPr/>
          <p:nvPr/>
        </p:nvSpPr>
        <p:spPr>
          <a:xfrm>
            <a:off x="16400642" y="9490943"/>
            <a:ext cx="785738" cy="579810"/>
          </a:xfrm>
          <a:prstGeom prst="rightArrow">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67603" name="Rectangle 23"/>
          <p:cNvSpPr>
            <a:spLocks noChangeArrowheads="1"/>
          </p:cNvSpPr>
          <p:nvPr/>
        </p:nvSpPr>
        <p:spPr bwMode="auto">
          <a:xfrm>
            <a:off x="14519448" y="6521451"/>
            <a:ext cx="184731" cy="830997"/>
          </a:xfrm>
          <a:prstGeom prst="rect">
            <a:avLst/>
          </a:prstGeom>
          <a:noFill/>
          <a:ln w="9525">
            <a:noFill/>
            <a:miter lim="800000"/>
            <a:headEnd/>
            <a:tailEnd/>
          </a:ln>
        </p:spPr>
        <p:txBody>
          <a:bodyPr wrap="none">
            <a:prstTxWarp prst="textNoShape">
              <a:avLst/>
            </a:prstTxWarp>
            <a:spAutoFit/>
          </a:bodyPr>
          <a:lstStyle/>
          <a:p>
            <a:endParaRPr lang="en-US" sz="4800" dirty="0">
              <a:latin typeface="Helvetica"/>
              <a:cs typeface="Helvetica"/>
            </a:endParaRPr>
          </a:p>
        </p:txBody>
      </p:sp>
      <p:sp>
        <p:nvSpPr>
          <p:cNvPr id="16" name="Title 15"/>
          <p:cNvSpPr>
            <a:spLocks noGrp="1"/>
          </p:cNvSpPr>
          <p:nvPr>
            <p:ph type="title"/>
          </p:nvPr>
        </p:nvSpPr>
        <p:spPr/>
        <p:txBody>
          <a:bodyPr>
            <a:noAutofit/>
          </a:bodyPr>
          <a:lstStyle/>
          <a:p>
            <a:br>
              <a:rPr lang="en-US" dirty="0"/>
            </a:br>
            <a:r>
              <a:rPr lang="en-US" dirty="0"/>
              <a:t>Conceptual Model:  Developmentally Supportive School Climate Model</a:t>
            </a:r>
          </a:p>
        </p:txBody>
      </p:sp>
      <p:sp>
        <p:nvSpPr>
          <p:cNvPr id="39" name="Up-Down Arrow 38"/>
          <p:cNvSpPr/>
          <p:nvPr/>
        </p:nvSpPr>
        <p:spPr>
          <a:xfrm>
            <a:off x="14244751" y="5840528"/>
            <a:ext cx="370136" cy="717872"/>
          </a:xfrm>
          <a:prstGeom prst="upDown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40" name="Up-Down Arrow 39"/>
          <p:cNvSpPr/>
          <p:nvPr/>
        </p:nvSpPr>
        <p:spPr>
          <a:xfrm>
            <a:off x="14244752" y="8211958"/>
            <a:ext cx="436314" cy="717872"/>
          </a:xfrm>
          <a:prstGeom prst="upDown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42" name="Right Arrow 41"/>
          <p:cNvSpPr/>
          <p:nvPr/>
        </p:nvSpPr>
        <p:spPr>
          <a:xfrm>
            <a:off x="11619299" y="7181851"/>
            <a:ext cx="838200"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47" name="Right Arrow 46"/>
          <p:cNvSpPr/>
          <p:nvPr/>
        </p:nvSpPr>
        <p:spPr>
          <a:xfrm>
            <a:off x="16400642" y="7181851"/>
            <a:ext cx="785738"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48" name="Right Arrow 47"/>
          <p:cNvSpPr/>
          <p:nvPr/>
        </p:nvSpPr>
        <p:spPr>
          <a:xfrm>
            <a:off x="7489997" y="7145945"/>
            <a:ext cx="838200"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67588" name="Text Box 4"/>
          <p:cNvSpPr txBox="1">
            <a:spLocks noChangeArrowheads="1"/>
          </p:cNvSpPr>
          <p:nvPr/>
        </p:nvSpPr>
        <p:spPr bwMode="auto">
          <a:xfrm>
            <a:off x="3621831" y="4634028"/>
            <a:ext cx="3868166" cy="501675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3200" b="1" i="1" dirty="0">
                <a:solidFill>
                  <a:schemeClr val="bg1"/>
                </a:solidFill>
                <a:latin typeface="Helvetica"/>
                <a:cs typeface="Helvetica"/>
              </a:rPr>
              <a:t>Student Supports</a:t>
            </a:r>
          </a:p>
          <a:p>
            <a:pPr algn="ctr"/>
            <a:endParaRPr lang="en-US" sz="3200" b="1" dirty="0">
              <a:solidFill>
                <a:schemeClr val="bg1"/>
              </a:solidFill>
              <a:latin typeface="Helvetica"/>
              <a:cs typeface="Helvetica"/>
            </a:endParaRPr>
          </a:p>
          <a:p>
            <a:pPr marL="473076" indent="-355600">
              <a:buFontTx/>
              <a:buChar char="•"/>
            </a:pPr>
            <a:r>
              <a:rPr lang="en-US" sz="3200" dirty="0">
                <a:solidFill>
                  <a:schemeClr val="bg1"/>
                </a:solidFill>
                <a:latin typeface="Helvetica"/>
                <a:cs typeface="Helvetica"/>
              </a:rPr>
              <a:t>Caring Adult Relationships </a:t>
            </a:r>
          </a:p>
          <a:p>
            <a:pPr marL="473076" indent="-355600">
              <a:buFontTx/>
              <a:buChar char="•"/>
            </a:pPr>
            <a:r>
              <a:rPr lang="en-US" sz="3200" dirty="0">
                <a:solidFill>
                  <a:schemeClr val="bg1"/>
                </a:solidFill>
                <a:latin typeface="Helvetica"/>
                <a:cs typeface="Helvetica"/>
              </a:rPr>
              <a:t>High Expectations</a:t>
            </a:r>
          </a:p>
          <a:p>
            <a:pPr marL="473076" indent="-355600">
              <a:buFontTx/>
              <a:buChar char="•"/>
            </a:pPr>
            <a:r>
              <a:rPr lang="en-US" sz="3200" dirty="0">
                <a:solidFill>
                  <a:schemeClr val="bg1"/>
                </a:solidFill>
                <a:latin typeface="Helvetica"/>
                <a:cs typeface="Helvetica"/>
              </a:rPr>
              <a:t>Meaningful Participation</a:t>
            </a:r>
          </a:p>
          <a:p>
            <a:pPr marL="473076" indent="-355600">
              <a:buFontTx/>
              <a:buChar char="•"/>
            </a:pPr>
            <a:endParaRPr lang="en-US" sz="3200" dirty="0">
              <a:solidFill>
                <a:schemeClr val="bg1"/>
              </a:solidFill>
              <a:latin typeface="Helvetica"/>
              <a:cs typeface="Helvetica"/>
            </a:endParaRPr>
          </a:p>
          <a:p>
            <a:pPr marL="473076" indent="-355600"/>
            <a:endParaRPr lang="en-US" sz="3200" dirty="0">
              <a:solidFill>
                <a:schemeClr val="bg1"/>
              </a:solidFill>
              <a:latin typeface="Helvetica"/>
              <a:cs typeface="Helvetica"/>
            </a:endParaRPr>
          </a:p>
        </p:txBody>
      </p:sp>
      <p:sp>
        <p:nvSpPr>
          <p:cNvPr id="67591" name="Text Box 8"/>
          <p:cNvSpPr txBox="1">
            <a:spLocks noChangeArrowheads="1"/>
          </p:cNvSpPr>
          <p:nvPr/>
        </p:nvSpPr>
        <p:spPr bwMode="auto">
          <a:xfrm>
            <a:off x="8328198" y="4634031"/>
            <a:ext cx="3265702" cy="6001643"/>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3200" b="1" i="1" dirty="0">
                <a:solidFill>
                  <a:schemeClr val="bg1"/>
                </a:solidFill>
                <a:latin typeface="Helvetica"/>
                <a:cs typeface="Helvetica"/>
              </a:rPr>
              <a:t>Youth </a:t>
            </a:r>
            <a:br>
              <a:rPr lang="en-US" sz="3200" b="1" i="1" dirty="0">
                <a:solidFill>
                  <a:schemeClr val="bg1"/>
                </a:solidFill>
                <a:latin typeface="Helvetica"/>
                <a:cs typeface="Helvetica"/>
              </a:rPr>
            </a:br>
            <a:r>
              <a:rPr lang="en-US" sz="3200" b="1" i="1" dirty="0">
                <a:solidFill>
                  <a:schemeClr val="bg1"/>
                </a:solidFill>
                <a:latin typeface="Helvetica"/>
                <a:cs typeface="Helvetica"/>
              </a:rPr>
              <a:t>Needs</a:t>
            </a:r>
          </a:p>
          <a:p>
            <a:pPr algn="ctr"/>
            <a:endParaRPr lang="en-US" sz="3200" b="1" cap="small" dirty="0">
              <a:solidFill>
                <a:schemeClr val="bg1"/>
              </a:solidFill>
              <a:latin typeface="Helvetica"/>
              <a:cs typeface="Helvetica"/>
            </a:endParaRPr>
          </a:p>
          <a:p>
            <a:pPr marL="685800" indent="-330200">
              <a:buFontTx/>
              <a:buChar char="•"/>
            </a:pPr>
            <a:r>
              <a:rPr lang="en-US" sz="3200" dirty="0">
                <a:solidFill>
                  <a:schemeClr val="bg1"/>
                </a:solidFill>
                <a:latin typeface="Helvetica"/>
                <a:cs typeface="Helvetica"/>
              </a:rPr>
              <a:t> Safety</a:t>
            </a:r>
          </a:p>
          <a:p>
            <a:pPr marL="685800" indent="-330200">
              <a:buFontTx/>
              <a:buChar char="•"/>
            </a:pPr>
            <a:r>
              <a:rPr lang="en-US" sz="3200" dirty="0">
                <a:solidFill>
                  <a:schemeClr val="bg1"/>
                </a:solidFill>
                <a:latin typeface="Helvetica"/>
                <a:cs typeface="Helvetica"/>
              </a:rPr>
              <a:t> Love</a:t>
            </a:r>
          </a:p>
          <a:p>
            <a:pPr marL="685800" indent="-330200">
              <a:buFontTx/>
              <a:buChar char="•"/>
            </a:pPr>
            <a:r>
              <a:rPr lang="en-US" sz="3200" dirty="0">
                <a:solidFill>
                  <a:schemeClr val="bg1"/>
                </a:solidFill>
                <a:latin typeface="Helvetica"/>
                <a:cs typeface="Helvetica"/>
              </a:rPr>
              <a:t> Belonging</a:t>
            </a:r>
          </a:p>
          <a:p>
            <a:pPr marL="685800" indent="-330200">
              <a:buFontTx/>
              <a:buChar char="•"/>
            </a:pPr>
            <a:r>
              <a:rPr lang="en-US" sz="3200" dirty="0">
                <a:solidFill>
                  <a:schemeClr val="bg1"/>
                </a:solidFill>
                <a:latin typeface="Helvetica"/>
                <a:cs typeface="Helvetica"/>
              </a:rPr>
              <a:t> Respect</a:t>
            </a:r>
          </a:p>
          <a:p>
            <a:pPr marL="685800" indent="-330200">
              <a:buFontTx/>
              <a:buChar char="•"/>
            </a:pPr>
            <a:r>
              <a:rPr lang="en-US" sz="3200" dirty="0">
                <a:solidFill>
                  <a:schemeClr val="bg1"/>
                </a:solidFill>
                <a:latin typeface="Helvetica"/>
                <a:cs typeface="Helvetica"/>
              </a:rPr>
              <a:t> Mastery</a:t>
            </a:r>
          </a:p>
          <a:p>
            <a:pPr marL="685800" indent="-330200">
              <a:buFontTx/>
              <a:buChar char="•"/>
            </a:pPr>
            <a:r>
              <a:rPr lang="en-US" sz="3200" dirty="0">
                <a:solidFill>
                  <a:schemeClr val="bg1"/>
                </a:solidFill>
                <a:latin typeface="Helvetica"/>
                <a:cs typeface="Helvetica"/>
              </a:rPr>
              <a:t> Challenge</a:t>
            </a:r>
          </a:p>
          <a:p>
            <a:pPr marL="685800" indent="-330200">
              <a:buFontTx/>
              <a:buChar char="•"/>
            </a:pPr>
            <a:r>
              <a:rPr lang="en-US" sz="3200" dirty="0">
                <a:solidFill>
                  <a:schemeClr val="bg1"/>
                </a:solidFill>
                <a:latin typeface="Helvetica"/>
                <a:cs typeface="Helvetica"/>
              </a:rPr>
              <a:t> Power</a:t>
            </a:r>
          </a:p>
          <a:p>
            <a:pPr marL="685800" indent="-330200">
              <a:buFontTx/>
              <a:buChar char="•"/>
            </a:pPr>
            <a:r>
              <a:rPr lang="en-US" sz="3200" dirty="0">
                <a:solidFill>
                  <a:schemeClr val="bg1"/>
                </a:solidFill>
                <a:latin typeface="Helvetica"/>
                <a:cs typeface="Helvetica"/>
              </a:rPr>
              <a:t> Meaning</a:t>
            </a:r>
          </a:p>
          <a:p>
            <a:pPr>
              <a:buFontTx/>
              <a:buChar char="•"/>
            </a:pPr>
            <a:endParaRPr lang="en-US" sz="3200" b="1" dirty="0">
              <a:solidFill>
                <a:schemeClr val="bg1"/>
              </a:solidFill>
              <a:latin typeface="Helvetica"/>
              <a:cs typeface="Helvetica"/>
            </a:endParaRPr>
          </a:p>
        </p:txBody>
      </p:sp>
      <p:sp>
        <p:nvSpPr>
          <p:cNvPr id="67590" name="Text Box 6"/>
          <p:cNvSpPr txBox="1">
            <a:spLocks noChangeArrowheads="1"/>
          </p:cNvSpPr>
          <p:nvPr/>
        </p:nvSpPr>
        <p:spPr bwMode="auto">
          <a:xfrm>
            <a:off x="12547876" y="8929830"/>
            <a:ext cx="3943142" cy="1569660"/>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3200" dirty="0">
                <a:solidFill>
                  <a:schemeClr val="bg1"/>
                </a:solidFill>
                <a:latin typeface="Helvetica"/>
                <a:cs typeface="Helvetica"/>
              </a:rPr>
              <a:t>Personal Strengths, Social Emotional Competencies</a:t>
            </a:r>
          </a:p>
        </p:txBody>
      </p:sp>
      <p:sp>
        <p:nvSpPr>
          <p:cNvPr id="27" name="TextBox 26"/>
          <p:cNvSpPr txBox="1"/>
          <p:nvPr/>
        </p:nvSpPr>
        <p:spPr>
          <a:xfrm>
            <a:off x="12457501" y="6558401"/>
            <a:ext cx="3925108" cy="1569660"/>
          </a:xfrm>
          <a:prstGeom prst="rect">
            <a:avLst/>
          </a:prstGeom>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50000"/>
              </a:spcBef>
            </a:pPr>
            <a:r>
              <a:rPr lang="en-US" sz="3200" dirty="0">
                <a:solidFill>
                  <a:schemeClr val="bg1"/>
                </a:solidFill>
                <a:latin typeface="Helvetica"/>
                <a:cs typeface="Helvetica"/>
              </a:rPr>
              <a:t>Lower Vulnerability Risk Factors/Behavior</a:t>
            </a:r>
          </a:p>
        </p:txBody>
      </p:sp>
      <p:sp>
        <p:nvSpPr>
          <p:cNvPr id="18" name="Text Box 17"/>
          <p:cNvSpPr txBox="1">
            <a:spLocks noChangeArrowheads="1"/>
          </p:cNvSpPr>
          <p:nvPr/>
        </p:nvSpPr>
        <p:spPr bwMode="auto">
          <a:xfrm>
            <a:off x="12482900" y="4634029"/>
            <a:ext cx="3868166" cy="107721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200" dirty="0">
                <a:solidFill>
                  <a:schemeClr val="bg1"/>
                </a:solidFill>
                <a:latin typeface="Helvetica"/>
                <a:cs typeface="Helvetica"/>
              </a:rPr>
              <a:t>Connectedness &amp; Engagement</a:t>
            </a:r>
          </a:p>
        </p:txBody>
      </p:sp>
      <p:sp>
        <p:nvSpPr>
          <p:cNvPr id="67592" name="Text Box 9"/>
          <p:cNvSpPr txBox="1">
            <a:spLocks noChangeArrowheads="1"/>
          </p:cNvSpPr>
          <p:nvPr/>
        </p:nvSpPr>
        <p:spPr bwMode="auto">
          <a:xfrm>
            <a:off x="17186379" y="4634028"/>
            <a:ext cx="3282828" cy="6001643"/>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3200" b="1" i="1" dirty="0">
                <a:solidFill>
                  <a:schemeClr val="bg1"/>
                </a:solidFill>
                <a:latin typeface="Helvetica"/>
                <a:cs typeface="Helvetica"/>
              </a:rPr>
              <a:t>Positive Outcomes </a:t>
            </a:r>
          </a:p>
          <a:p>
            <a:pPr algn="ctr"/>
            <a:endParaRPr lang="en-US" sz="3200" b="1" dirty="0">
              <a:solidFill>
                <a:schemeClr val="bg1"/>
              </a:solidFill>
              <a:latin typeface="Helvetica"/>
              <a:cs typeface="Helvetica"/>
            </a:endParaRPr>
          </a:p>
          <a:p>
            <a:pPr marL="457200" indent="-330200">
              <a:buFont typeface="Arial" pitchFamily="34" charset="0"/>
              <a:buChar char="•"/>
            </a:pPr>
            <a:r>
              <a:rPr lang="en-US" sz="3600" dirty="0">
                <a:solidFill>
                  <a:schemeClr val="bg1"/>
                </a:solidFill>
                <a:latin typeface="Helvetica"/>
                <a:cs typeface="Helvetica"/>
              </a:rPr>
              <a:t>Academic</a:t>
            </a:r>
          </a:p>
          <a:p>
            <a:pPr marL="457200" indent="-330200">
              <a:buFont typeface="Arial" pitchFamily="34" charset="0"/>
              <a:buChar char="•"/>
            </a:pPr>
            <a:r>
              <a:rPr lang="en-US" sz="3600" dirty="0">
                <a:solidFill>
                  <a:schemeClr val="bg1"/>
                </a:solidFill>
                <a:latin typeface="Helvetica"/>
                <a:cs typeface="Helvetica"/>
              </a:rPr>
              <a:t>Social</a:t>
            </a:r>
          </a:p>
          <a:p>
            <a:pPr marL="457200" indent="-330200">
              <a:buFont typeface="Arial" pitchFamily="34" charset="0"/>
              <a:buChar char="•"/>
            </a:pPr>
            <a:r>
              <a:rPr lang="en-US" sz="3600" dirty="0">
                <a:solidFill>
                  <a:schemeClr val="bg1"/>
                </a:solidFill>
                <a:latin typeface="Helvetica"/>
                <a:cs typeface="Helvetica"/>
              </a:rPr>
              <a:t>Emotional</a:t>
            </a:r>
          </a:p>
          <a:p>
            <a:pPr marL="457200" indent="-330200">
              <a:buFont typeface="Arial" pitchFamily="34" charset="0"/>
              <a:buChar char="•"/>
            </a:pPr>
            <a:r>
              <a:rPr lang="en-US" sz="3600" dirty="0">
                <a:solidFill>
                  <a:schemeClr val="bg1"/>
                </a:solidFill>
                <a:latin typeface="Helvetica"/>
                <a:cs typeface="Helvetica"/>
              </a:rPr>
              <a:t>Behavioral</a:t>
            </a:r>
          </a:p>
          <a:p>
            <a:pPr marL="457200" indent="-330200">
              <a:buFont typeface="Arial" pitchFamily="34" charset="0"/>
              <a:buChar char="•"/>
            </a:pPr>
            <a:r>
              <a:rPr lang="en-US" sz="3600" dirty="0">
                <a:solidFill>
                  <a:schemeClr val="bg1"/>
                </a:solidFill>
                <a:latin typeface="Helvetica"/>
                <a:cs typeface="Helvetica"/>
              </a:rPr>
              <a:t>Health</a:t>
            </a:r>
          </a:p>
          <a:p>
            <a:pPr marL="127000"/>
            <a:endParaRPr lang="en-US" sz="3600" dirty="0">
              <a:solidFill>
                <a:schemeClr val="bg1"/>
              </a:solidFill>
              <a:latin typeface="Helvetica"/>
              <a:cs typeface="Helvetica"/>
            </a:endParaRPr>
          </a:p>
          <a:p>
            <a:pPr marL="127000"/>
            <a:r>
              <a:rPr lang="en-US" sz="3600" b="1" i="1" dirty="0">
                <a:solidFill>
                  <a:schemeClr val="bg1"/>
                </a:solidFill>
                <a:latin typeface="Helvetica"/>
                <a:cs typeface="Helvetica"/>
              </a:rPr>
              <a:t>Resilience</a:t>
            </a:r>
          </a:p>
          <a:p>
            <a:pPr marL="457200" indent="-330200"/>
            <a:endParaRPr lang="en-US" sz="3600" dirty="0">
              <a:solidFill>
                <a:schemeClr val="bg1"/>
              </a:solidFill>
              <a:latin typeface="Helvetica"/>
              <a:cs typeface="Helvetica"/>
            </a:endParaRPr>
          </a:p>
        </p:txBody>
      </p:sp>
      <p:sp>
        <p:nvSpPr>
          <p:cNvPr id="31" name="Right Arrow 30"/>
          <p:cNvSpPr/>
          <p:nvPr/>
        </p:nvSpPr>
        <p:spPr>
          <a:xfrm>
            <a:off x="11619299" y="9490943"/>
            <a:ext cx="838200"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32" name="Right Arrow 31"/>
          <p:cNvSpPr/>
          <p:nvPr/>
        </p:nvSpPr>
        <p:spPr>
          <a:xfrm>
            <a:off x="11619299" y="4942033"/>
            <a:ext cx="838200"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
        <p:nvSpPr>
          <p:cNvPr id="34" name="Right Arrow 33"/>
          <p:cNvSpPr/>
          <p:nvPr/>
        </p:nvSpPr>
        <p:spPr>
          <a:xfrm>
            <a:off x="16400642" y="4942033"/>
            <a:ext cx="785738" cy="579810"/>
          </a:xfrm>
          <a:prstGeom prst="rightArrow">
            <a:avLst/>
          </a:prstGeom>
          <a:solidFill>
            <a:srgbClr val="3760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Helvetica"/>
              <a:cs typeface="Helvetica"/>
            </a:endParaRPr>
          </a:p>
        </p:txBody>
      </p:sp>
    </p:spTree>
    <p:extLst>
      <p:ext uri="{BB962C8B-B14F-4D97-AF65-F5344CB8AC3E}">
        <p14:creationId xmlns:p14="http://schemas.microsoft.com/office/powerpoint/2010/main" val="167308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A1C82D-6CC1-DD4B-8C6F-D93C38A6C89A}"/>
              </a:ext>
            </a:extLst>
          </p:cNvPr>
          <p:cNvSpPr>
            <a:spLocks noGrp="1"/>
          </p:cNvSpPr>
          <p:nvPr>
            <p:ph sz="quarter" idx="13"/>
          </p:nvPr>
        </p:nvSpPr>
        <p:spPr/>
        <p:txBody>
          <a:bodyPr>
            <a:normAutofit/>
          </a:bodyPr>
          <a:lstStyle/>
          <a:p>
            <a:pPr marL="571500" indent="-571500">
              <a:lnSpc>
                <a:spcPct val="120000"/>
              </a:lnSpc>
              <a:buFont typeface="Arial" panose="020B0604020202020204" pitchFamily="34" charset="0"/>
              <a:buChar char="•"/>
            </a:pPr>
            <a:r>
              <a:rPr lang="en-US" sz="5400" dirty="0"/>
              <a:t>All lower than in 2011/13 and no progress or declines since 2015/17.  </a:t>
            </a:r>
          </a:p>
          <a:p>
            <a:pPr lvl="2">
              <a:lnSpc>
                <a:spcPct val="120000"/>
              </a:lnSpc>
            </a:pPr>
            <a:r>
              <a:rPr lang="en-US" sz="4400" dirty="0"/>
              <a:t>Six-in-ten report caring adult relationships (56%-61%).  </a:t>
            </a:r>
          </a:p>
          <a:p>
            <a:pPr lvl="2">
              <a:lnSpc>
                <a:spcPct val="120000"/>
              </a:lnSpc>
            </a:pPr>
            <a:r>
              <a:rPr lang="en-US" sz="4400" dirty="0"/>
              <a:t>Meaningful participation by only one-third (33%-36%).  </a:t>
            </a:r>
          </a:p>
          <a:p>
            <a:pPr marL="571500" indent="-571500">
              <a:lnSpc>
                <a:spcPct val="120000"/>
              </a:lnSpc>
              <a:buFont typeface="Arial" panose="020B0604020202020204" pitchFamily="34" charset="0"/>
              <a:buChar char="•"/>
            </a:pPr>
            <a:r>
              <a:rPr lang="en-US" sz="5400" dirty="0"/>
              <a:t>Factor in lack of improvement in connectedness, engagement, and mental health?</a:t>
            </a:r>
          </a:p>
        </p:txBody>
      </p:sp>
      <p:sp>
        <p:nvSpPr>
          <p:cNvPr id="2" name="Title 1">
            <a:extLst>
              <a:ext uri="{FF2B5EF4-FFF2-40B4-BE49-F238E27FC236}">
                <a16:creationId xmlns:a16="http://schemas.microsoft.com/office/drawing/2014/main" id="{5FF0B757-C76D-CB4F-B066-E717A5621E2B}"/>
              </a:ext>
            </a:extLst>
          </p:cNvPr>
          <p:cNvSpPr>
            <a:spLocks noGrp="1"/>
          </p:cNvSpPr>
          <p:nvPr>
            <p:ph type="title"/>
          </p:nvPr>
        </p:nvSpPr>
        <p:spPr/>
        <p:txBody>
          <a:bodyPr>
            <a:normAutofit/>
          </a:bodyPr>
          <a:lstStyle/>
          <a:p>
            <a:r>
              <a:rPr lang="en-US" dirty="0"/>
              <a:t>Trends</a:t>
            </a:r>
          </a:p>
        </p:txBody>
      </p:sp>
      <p:sp>
        <p:nvSpPr>
          <p:cNvPr id="4" name="TextBox 3">
            <a:extLst>
              <a:ext uri="{FF2B5EF4-FFF2-40B4-BE49-F238E27FC236}">
                <a16:creationId xmlns:a16="http://schemas.microsoft.com/office/drawing/2014/main" id="{DEAB447D-5B5E-4748-9DFE-2A3E93410A49}"/>
              </a:ext>
            </a:extLst>
          </p:cNvPr>
          <p:cNvSpPr txBox="1"/>
          <p:nvPr/>
        </p:nvSpPr>
        <p:spPr>
          <a:xfrm>
            <a:off x="9121204" y="10875265"/>
            <a:ext cx="369462" cy="646331"/>
          </a:xfrm>
          <a:prstGeom prst="rect">
            <a:avLst/>
          </a:prstGeom>
          <a:noFill/>
        </p:spPr>
        <p:txBody>
          <a:bodyPr wrap="square" rtlCol="0">
            <a:spAutoFit/>
          </a:bodyPr>
          <a:lstStyle/>
          <a:p>
            <a:endParaRPr lang="en-US" sz="3600" dirty="0"/>
          </a:p>
        </p:txBody>
      </p:sp>
      <p:sp>
        <p:nvSpPr>
          <p:cNvPr id="5" name="TextBox 4">
            <a:extLst>
              <a:ext uri="{FF2B5EF4-FFF2-40B4-BE49-F238E27FC236}">
                <a16:creationId xmlns:a16="http://schemas.microsoft.com/office/drawing/2014/main" id="{2774156F-FDF6-454F-A56E-15F940CFC394}"/>
              </a:ext>
            </a:extLst>
          </p:cNvPr>
          <p:cNvSpPr txBox="1"/>
          <p:nvPr/>
        </p:nvSpPr>
        <p:spPr>
          <a:xfrm>
            <a:off x="4512628" y="6827521"/>
            <a:ext cx="369462" cy="646331"/>
          </a:xfrm>
          <a:prstGeom prst="rect">
            <a:avLst/>
          </a:prstGeom>
          <a:noFill/>
        </p:spPr>
        <p:txBody>
          <a:bodyPr wrap="square" rtlCol="0">
            <a:spAutoFit/>
          </a:bodyPr>
          <a:lstStyle/>
          <a:p>
            <a:endParaRPr lang="en-US" sz="3600" dirty="0"/>
          </a:p>
        </p:txBody>
      </p:sp>
    </p:spTree>
    <p:extLst>
      <p:ext uri="{BB962C8B-B14F-4D97-AF65-F5344CB8AC3E}">
        <p14:creationId xmlns:p14="http://schemas.microsoft.com/office/powerpoint/2010/main" val="4142144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0D93-6740-6144-B932-3A8FED7BEFC2}"/>
              </a:ext>
            </a:extLst>
          </p:cNvPr>
          <p:cNvSpPr>
            <a:spLocks noGrp="1"/>
          </p:cNvSpPr>
          <p:nvPr>
            <p:ph type="title"/>
          </p:nvPr>
        </p:nvSpPr>
        <p:spPr/>
        <p:txBody>
          <a:bodyPr/>
          <a:lstStyle/>
          <a:p>
            <a:r>
              <a:rPr lang="en-US" dirty="0"/>
              <a:t>Caring Adult Relationships Scale</a:t>
            </a:r>
          </a:p>
        </p:txBody>
      </p:sp>
      <p:sp>
        <p:nvSpPr>
          <p:cNvPr id="3" name="Text Placeholder 2">
            <a:extLst>
              <a:ext uri="{FF2B5EF4-FFF2-40B4-BE49-F238E27FC236}">
                <a16:creationId xmlns:a16="http://schemas.microsoft.com/office/drawing/2014/main" id="{7973AE11-0D20-8B4F-8D56-DF68E966C5F8}"/>
              </a:ext>
            </a:extLst>
          </p:cNvPr>
          <p:cNvSpPr>
            <a:spLocks noGrp="1"/>
          </p:cNvSpPr>
          <p:nvPr>
            <p:ph type="body" sz="half" idx="2"/>
          </p:nvPr>
        </p:nvSpPr>
        <p:spPr/>
        <p:txBody>
          <a:bodyPr/>
          <a:lstStyle/>
          <a:p>
            <a:pPr marL="0" indent="0">
              <a:buNone/>
            </a:pPr>
            <a:r>
              <a:rPr lang="en-US" sz="4000" i="1" dirty="0"/>
              <a:t>At school, adult who really cares about me... notices when not there, listens </a:t>
            </a:r>
            <a:endParaRPr lang="en-US" sz="4000" dirty="0"/>
          </a:p>
          <a:p>
            <a:endParaRPr lang="en-US" dirty="0"/>
          </a:p>
        </p:txBody>
      </p:sp>
      <p:pic>
        <p:nvPicPr>
          <p:cNvPr id="4" name="Picture 3" descr="Exhibit 6. Caring Adult Relationship by Survey Year is a line graph with markers (data points). The vertical Y-axis is labeled “Very Much True” or “Pretty Much True” (percent) with a minimum value of 40% and a maximum value of 8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63%, Grade 9, 60%, Grade 11, 66%; Survey Year 2013-2015: Grade 7, 60%, Grade 9, 55%, Grade 11, 63%; Survey Year 2015-2017: Grade 7, 65%, Grade 9, 57%, Grade 11, 61%; Survey Year 2017-2019: Grade 7, 61%, Grade 9, 56%, Grade 11, 60%. ">
            <a:extLst>
              <a:ext uri="{FF2B5EF4-FFF2-40B4-BE49-F238E27FC236}">
                <a16:creationId xmlns:a16="http://schemas.microsoft.com/office/drawing/2014/main" id="{4F54AF46-625D-D340-B95E-C8487765BD8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085" y="3710554"/>
            <a:ext cx="15270480" cy="9290304"/>
          </a:xfrm>
          <a:prstGeom prst="rect">
            <a:avLst/>
          </a:prstGeom>
          <a:noFill/>
          <a:ln>
            <a:noFill/>
          </a:ln>
        </p:spPr>
      </p:pic>
    </p:spTree>
    <p:extLst>
      <p:ext uri="{BB962C8B-B14F-4D97-AF65-F5344CB8AC3E}">
        <p14:creationId xmlns:p14="http://schemas.microsoft.com/office/powerpoint/2010/main" val="411744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C235-6E50-5543-AB9C-1C4F92052B56}"/>
              </a:ext>
            </a:extLst>
          </p:cNvPr>
          <p:cNvSpPr>
            <a:spLocks noGrp="1"/>
          </p:cNvSpPr>
          <p:nvPr>
            <p:ph type="title"/>
          </p:nvPr>
        </p:nvSpPr>
        <p:spPr/>
        <p:txBody>
          <a:bodyPr/>
          <a:lstStyle/>
          <a:p>
            <a:r>
              <a:rPr lang="en-US" dirty="0"/>
              <a:t>Opportunities for Meaningful Participation Scale</a:t>
            </a:r>
          </a:p>
        </p:txBody>
      </p:sp>
      <p:sp>
        <p:nvSpPr>
          <p:cNvPr id="3" name="Text Placeholder 2">
            <a:extLst>
              <a:ext uri="{FF2B5EF4-FFF2-40B4-BE49-F238E27FC236}">
                <a16:creationId xmlns:a16="http://schemas.microsoft.com/office/drawing/2014/main" id="{66774281-B97A-004E-87BE-9F5218DB5D0C}"/>
              </a:ext>
            </a:extLst>
          </p:cNvPr>
          <p:cNvSpPr>
            <a:spLocks noGrp="1"/>
          </p:cNvSpPr>
          <p:nvPr>
            <p:ph type="body" sz="half" idx="2"/>
          </p:nvPr>
        </p:nvSpPr>
        <p:spPr/>
        <p:txBody>
          <a:bodyPr/>
          <a:lstStyle/>
          <a:p>
            <a:pPr marL="0" indent="0">
              <a:buNone/>
            </a:pPr>
            <a:r>
              <a:rPr lang="en-US" sz="4000" dirty="0"/>
              <a:t>Do interesting activities, help decide things, do things that make a difference, have a say, help decide activities/rules.</a:t>
            </a:r>
          </a:p>
          <a:p>
            <a:endParaRPr lang="en-US" dirty="0"/>
          </a:p>
        </p:txBody>
      </p:sp>
      <p:pic>
        <p:nvPicPr>
          <p:cNvPr id="4" name="Picture 3" descr="Exhibit 7. Opportunities for Meaningful Participation by Survey Year is a line graph with markers (data points). The vertical Y-axis is labeled “Very Much True” or “Pretty Much True” (percent) with a minimum value of 20% and a maximum value of 6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40%, Grade 9, 37%, Grade 11, 40%; Survey Year 2013-2015: Grade 7, 40%, Grade 9, 35%, Grade 11, 37%; Survey Year 2015-2017: Grade 7, 43%, Grade 9, 35%, Grade 11, 36%; Survey Year 2017-2019: Grade 7, 36%, Grade 9, 33%, Grade 11, 33%.">
            <a:extLst>
              <a:ext uri="{FF2B5EF4-FFF2-40B4-BE49-F238E27FC236}">
                <a16:creationId xmlns:a16="http://schemas.microsoft.com/office/drawing/2014/main" id="{BCE8ED2E-697A-6A4F-8C2A-9DF31A9FE7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5085" y="4049249"/>
            <a:ext cx="15270480" cy="9290304"/>
          </a:xfrm>
          <a:prstGeom prst="rect">
            <a:avLst/>
          </a:prstGeom>
          <a:noFill/>
          <a:ln>
            <a:noFill/>
          </a:ln>
        </p:spPr>
      </p:pic>
    </p:spTree>
    <p:extLst>
      <p:ext uri="{BB962C8B-B14F-4D97-AF65-F5344CB8AC3E}">
        <p14:creationId xmlns:p14="http://schemas.microsoft.com/office/powerpoint/2010/main" val="3352439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69456-A9AD-9E42-8523-02179A03AE56}"/>
              </a:ext>
            </a:extLst>
          </p:cNvPr>
          <p:cNvSpPr>
            <a:spLocks noGrp="1"/>
          </p:cNvSpPr>
          <p:nvPr>
            <p:ph sz="quarter" idx="13"/>
          </p:nvPr>
        </p:nvSpPr>
        <p:spPr>
          <a:xfrm>
            <a:off x="1052504" y="3433948"/>
            <a:ext cx="22315477" cy="9126767"/>
          </a:xfrm>
        </p:spPr>
        <p:txBody>
          <a:bodyPr>
            <a:normAutofit lnSpcReduction="10000"/>
          </a:bodyPr>
          <a:lstStyle/>
          <a:p>
            <a:pPr>
              <a:lnSpc>
                <a:spcPct val="120000"/>
              </a:lnSpc>
            </a:pPr>
            <a:r>
              <a:rPr lang="en-US" sz="5400" dirty="0"/>
              <a:t>Improvements in school attendance and alcohol/tobacco use is cause for celebration but greater attention needed in:</a:t>
            </a:r>
          </a:p>
          <a:p>
            <a:pPr marL="571500" indent="-571500">
              <a:lnSpc>
                <a:spcPct val="120000"/>
              </a:lnSpc>
              <a:buFont typeface="Arial" panose="020B0604020202020204" pitchFamily="34" charset="0"/>
              <a:buChar char="•"/>
            </a:pPr>
            <a:r>
              <a:rPr lang="en-US" sz="5400" dirty="0"/>
              <a:t>Fostering safe, supportive, and engaging schools and meeting state LCAP climate/engagement goals.</a:t>
            </a:r>
          </a:p>
          <a:p>
            <a:pPr marL="571500" indent="-571500">
              <a:lnSpc>
                <a:spcPct val="120000"/>
              </a:lnSpc>
              <a:buFont typeface="Arial" panose="020B0604020202020204" pitchFamily="34" charset="0"/>
              <a:buChar char="•"/>
            </a:pPr>
            <a:r>
              <a:rPr lang="en-US" sz="5400" dirty="0"/>
              <a:t>Preventing marijuana use in the context of legalization of adult recreational use and the associated use of vaping devices.</a:t>
            </a:r>
          </a:p>
          <a:p>
            <a:pPr marL="571500" indent="-571500">
              <a:lnSpc>
                <a:spcPct val="120000"/>
              </a:lnSpc>
              <a:buFont typeface="Arial" panose="020B0604020202020204" pitchFamily="34" charset="0"/>
              <a:buChar char="•"/>
            </a:pPr>
            <a:r>
              <a:rPr lang="en-US" sz="5400" dirty="0"/>
              <a:t>Improving mental health, especially in the aftermath of COVID-19.</a:t>
            </a:r>
          </a:p>
          <a:p>
            <a:pPr marL="571500" indent="-571500">
              <a:lnSpc>
                <a:spcPct val="120000"/>
              </a:lnSpc>
              <a:buFont typeface="Arial" panose="020B0604020202020204" pitchFamily="34" charset="0"/>
              <a:buChar char="•"/>
            </a:pPr>
            <a:r>
              <a:rPr lang="en-US" sz="5400" dirty="0"/>
              <a:t>Providing youth with needed developmental supports.</a:t>
            </a:r>
          </a:p>
          <a:p>
            <a:pPr marL="571500" indent="-571500">
              <a:lnSpc>
                <a:spcPct val="120000"/>
              </a:lnSpc>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E7951256-6A82-264A-A3EE-4EA38C77E9DA}"/>
              </a:ext>
            </a:extLst>
          </p:cNvPr>
          <p:cNvSpPr>
            <a:spLocks noGrp="1"/>
          </p:cNvSpPr>
          <p:nvPr>
            <p:ph type="title"/>
          </p:nvPr>
        </p:nvSpPr>
        <p:spPr/>
        <p:txBody>
          <a:bodyPr/>
          <a:lstStyle/>
          <a:p>
            <a:r>
              <a:rPr lang="en-US" sz="5400" dirty="0"/>
              <a:t>Summary and Conclusions</a:t>
            </a:r>
          </a:p>
        </p:txBody>
      </p:sp>
    </p:spTree>
    <p:extLst>
      <p:ext uri="{BB962C8B-B14F-4D97-AF65-F5344CB8AC3E}">
        <p14:creationId xmlns:p14="http://schemas.microsoft.com/office/powerpoint/2010/main" val="1593899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C26-CF3A-0C45-85CA-30508BE09FA0}"/>
              </a:ext>
            </a:extLst>
          </p:cNvPr>
          <p:cNvSpPr>
            <a:spLocks noGrp="1"/>
          </p:cNvSpPr>
          <p:nvPr>
            <p:ph type="title"/>
          </p:nvPr>
        </p:nvSpPr>
        <p:spPr/>
        <p:txBody>
          <a:bodyPr>
            <a:normAutofit fontScale="90000"/>
          </a:bodyPr>
          <a:lstStyle/>
          <a:p>
            <a:r>
              <a:rPr lang="en-US" dirty="0"/>
              <a:t>Data dashboards </a:t>
            </a:r>
            <a:r>
              <a:rPr lang="en-US"/>
              <a:t>and resources</a:t>
            </a:r>
            <a:br>
              <a:rPr lang="en-US"/>
            </a:br>
            <a:br>
              <a:rPr lang="en-US" dirty="0"/>
            </a:br>
            <a:r>
              <a:rPr lang="en-US" sz="6700" dirty="0"/>
              <a:t>https://</a:t>
            </a:r>
            <a:r>
              <a:rPr lang="en-US" sz="6700" dirty="0" err="1"/>
              <a:t>calschls.org</a:t>
            </a:r>
            <a:r>
              <a:rPr lang="en-US" sz="6700" dirty="0"/>
              <a:t>/reports-data/public-dashboards/</a:t>
            </a:r>
            <a:br>
              <a:rPr lang="en-US" sz="6700" dirty="0"/>
            </a:br>
            <a:br>
              <a:rPr lang="en-US" dirty="0"/>
            </a:br>
            <a:br>
              <a:rPr lang="en-US" dirty="0"/>
            </a:br>
            <a:endParaRPr lang="en-US" dirty="0"/>
          </a:p>
        </p:txBody>
      </p:sp>
    </p:spTree>
    <p:extLst>
      <p:ext uri="{BB962C8B-B14F-4D97-AF65-F5344CB8AC3E}">
        <p14:creationId xmlns:p14="http://schemas.microsoft.com/office/powerpoint/2010/main" val="30655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3E7DBA-C795-DD48-ADE2-C308F2B06D74}"/>
              </a:ext>
            </a:extLst>
          </p:cNvPr>
          <p:cNvSpPr>
            <a:spLocks noGrp="1"/>
          </p:cNvSpPr>
          <p:nvPr>
            <p:ph sz="quarter" idx="13"/>
          </p:nvPr>
        </p:nvSpPr>
        <p:spPr>
          <a:xfrm>
            <a:off x="1052504" y="3438144"/>
            <a:ext cx="22315477" cy="8705087"/>
          </a:xfrm>
        </p:spPr>
        <p:txBody>
          <a:bodyPr>
            <a:normAutofit/>
          </a:bodyPr>
          <a:lstStyle/>
          <a:p>
            <a:r>
              <a:rPr lang="en-US" sz="4400" dirty="0" err="1"/>
              <a:t>CalSCHLS.org</a:t>
            </a:r>
            <a:r>
              <a:rPr lang="en-US" sz="4400" dirty="0"/>
              <a:t> </a:t>
            </a:r>
          </a:p>
          <a:p>
            <a:pPr lvl="1"/>
            <a:r>
              <a:rPr lang="en-US" sz="4400" dirty="0"/>
              <a:t>Data Dashboard</a:t>
            </a:r>
          </a:p>
          <a:p>
            <a:pPr lvl="1"/>
            <a:r>
              <a:rPr lang="en-US" sz="4400" dirty="0"/>
              <a:t>Topical factsheets </a:t>
            </a:r>
          </a:p>
          <a:p>
            <a:r>
              <a:rPr lang="en-US" sz="4400" dirty="0"/>
              <a:t>California Safe and Supportive Schools (</a:t>
            </a:r>
            <a:r>
              <a:rPr lang="en-US" sz="3600" dirty="0"/>
              <a:t>https://ca-safe-supportive-schools.wested.org/)</a:t>
            </a:r>
            <a:r>
              <a:rPr lang="en-US" sz="4400" dirty="0"/>
              <a:t> What Works Briefs</a:t>
            </a:r>
          </a:p>
          <a:p>
            <a:pPr lvl="1"/>
            <a:r>
              <a:rPr lang="en-US" sz="4400" dirty="0"/>
              <a:t>Data analyses</a:t>
            </a:r>
          </a:p>
          <a:p>
            <a:pPr lvl="1"/>
            <a:r>
              <a:rPr lang="en-US" sz="4400" dirty="0"/>
              <a:t>Lessons learned from school climate improvement efforts</a:t>
            </a:r>
          </a:p>
          <a:p>
            <a:r>
              <a:rPr lang="en-US" sz="4400" dirty="0"/>
              <a:t>California Safe and Supportive Schools Newsletter (subscribe on websites)</a:t>
            </a:r>
            <a:endParaRPr lang="en-US" dirty="0"/>
          </a:p>
        </p:txBody>
      </p:sp>
      <p:sp>
        <p:nvSpPr>
          <p:cNvPr id="2" name="Title 1">
            <a:extLst>
              <a:ext uri="{FF2B5EF4-FFF2-40B4-BE49-F238E27FC236}">
                <a16:creationId xmlns:a16="http://schemas.microsoft.com/office/drawing/2014/main" id="{6B244090-A641-D542-B34D-A64DF3AE9E6E}"/>
              </a:ext>
            </a:extLst>
          </p:cNvPr>
          <p:cNvSpPr>
            <a:spLocks noGrp="1"/>
          </p:cNvSpPr>
          <p:nvPr>
            <p:ph type="title"/>
          </p:nvPr>
        </p:nvSpPr>
        <p:spPr/>
        <p:txBody>
          <a:bodyPr>
            <a:normAutofit/>
          </a:bodyPr>
          <a:lstStyle/>
          <a:p>
            <a:r>
              <a:rPr lang="en-US" sz="5400"/>
              <a:t>Resources to Understanding Data and Guiding Policy and Practice</a:t>
            </a:r>
          </a:p>
        </p:txBody>
      </p:sp>
    </p:spTree>
    <p:extLst>
      <p:ext uri="{BB962C8B-B14F-4D97-AF65-F5344CB8AC3E}">
        <p14:creationId xmlns:p14="http://schemas.microsoft.com/office/powerpoint/2010/main" val="736645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D9FA3-853E-7046-93EF-C57568A36E94}"/>
              </a:ext>
            </a:extLst>
          </p:cNvPr>
          <p:cNvPicPr>
            <a:picLocks noChangeAspect="1"/>
          </p:cNvPicPr>
          <p:nvPr/>
        </p:nvPicPr>
        <p:blipFill>
          <a:blip r:embed="rId3"/>
          <a:stretch>
            <a:fillRect/>
          </a:stretch>
        </p:blipFill>
        <p:spPr>
          <a:xfrm>
            <a:off x="3049588" y="0"/>
            <a:ext cx="18287998" cy="13716000"/>
          </a:xfrm>
          <a:prstGeom prst="rect">
            <a:avLst/>
          </a:prstGeom>
        </p:spPr>
      </p:pic>
    </p:spTree>
    <p:extLst>
      <p:ext uri="{BB962C8B-B14F-4D97-AF65-F5344CB8AC3E}">
        <p14:creationId xmlns:p14="http://schemas.microsoft.com/office/powerpoint/2010/main" val="154292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95FC0-74FA-814D-B92E-3183E9CB0C7F}"/>
              </a:ext>
            </a:extLst>
          </p:cNvPr>
          <p:cNvPicPr>
            <a:picLocks noChangeAspect="1"/>
          </p:cNvPicPr>
          <p:nvPr/>
        </p:nvPicPr>
        <p:blipFill>
          <a:blip r:embed="rId3"/>
          <a:stretch>
            <a:fillRect/>
          </a:stretch>
        </p:blipFill>
        <p:spPr>
          <a:xfrm>
            <a:off x="3049587" y="0"/>
            <a:ext cx="18288000" cy="13716000"/>
          </a:xfrm>
          <a:prstGeom prst="rect">
            <a:avLst/>
          </a:prstGeom>
        </p:spPr>
      </p:pic>
    </p:spTree>
    <p:extLst>
      <p:ext uri="{BB962C8B-B14F-4D97-AF65-F5344CB8AC3E}">
        <p14:creationId xmlns:p14="http://schemas.microsoft.com/office/powerpoint/2010/main" val="200183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sz="quarter" idx="13"/>
          </p:nvPr>
        </p:nvSpPr>
        <p:spPr>
          <a:xfrm>
            <a:off x="1052504" y="3551431"/>
            <a:ext cx="22315477" cy="8600464"/>
          </a:xfrm>
        </p:spPr>
        <p:txBody>
          <a:bodyPr>
            <a:normAutofit fontScale="25000" lnSpcReduction="20000"/>
          </a:bodyPr>
          <a:lstStyle/>
          <a:p>
            <a:pPr marL="1143000" indent="-1143000">
              <a:lnSpc>
                <a:spcPct val="120000"/>
              </a:lnSpc>
              <a:buFont typeface="Arial" panose="020B0604020202020204" pitchFamily="34" charset="0"/>
              <a:buChar char="•"/>
            </a:pPr>
            <a:r>
              <a:rPr lang="en-US" sz="17600" dirty="0"/>
              <a:t>Randomly-selected representative state sample in grades 7, 9, &amp; 11, completed by 45,848 respondents in 50 middle, 52 high, and 10 continuation schools. </a:t>
            </a:r>
          </a:p>
          <a:p>
            <a:pPr marL="1143000" indent="-1143000">
              <a:lnSpc>
                <a:spcPct val="120000"/>
              </a:lnSpc>
              <a:buFont typeface="Arial" panose="020B0604020202020204" pitchFamily="34" charset="0"/>
              <a:buChar char="•"/>
            </a:pPr>
            <a:r>
              <a:rPr lang="en-US" sz="17600" dirty="0">
                <a:latin typeface="+mn-lt"/>
              </a:rPr>
              <a:t>Since 2011/12, online data collection embedded within local CHKS administration over two years (to cover all districts).</a:t>
            </a:r>
          </a:p>
          <a:p>
            <a:pPr lvl="2">
              <a:lnSpc>
                <a:spcPct val="120000"/>
              </a:lnSpc>
            </a:pPr>
            <a:r>
              <a:rPr lang="en-US" sz="16000" dirty="0">
                <a:latin typeface="+mn-lt"/>
              </a:rPr>
              <a:t>Replaces similar but separate, single-year California Student Survey (1985-2009)</a:t>
            </a:r>
          </a:p>
          <a:p>
            <a:pPr marL="1143000" indent="-1143000">
              <a:lnSpc>
                <a:spcPct val="120000"/>
              </a:lnSpc>
              <a:buFont typeface="Arial" panose="020B0604020202020204" pitchFamily="34" charset="0"/>
              <a:buChar char="•"/>
            </a:pPr>
            <a:r>
              <a:rPr lang="en-US" sz="17600" dirty="0">
                <a:latin typeface="+mn-lt"/>
              </a:rPr>
              <a:t>Content: CHKS Core + AOD module = CSS.  </a:t>
            </a:r>
          </a:p>
          <a:p>
            <a:pPr marL="1143000" indent="-1143000">
              <a:lnSpc>
                <a:spcPct val="120000"/>
              </a:lnSpc>
              <a:buFont typeface="Arial" panose="020B0604020202020204" pitchFamily="34" charset="0"/>
              <a:buChar char="•"/>
            </a:pPr>
            <a:r>
              <a:rPr lang="en-US" sz="17600" dirty="0">
                <a:latin typeface="+mn-lt"/>
              </a:rPr>
              <a:t>Financial incentives to districts.</a:t>
            </a:r>
          </a:p>
          <a:p>
            <a:pPr lvl="2">
              <a:lnSpc>
                <a:spcPct val="120000"/>
              </a:lnSpc>
            </a:pPr>
            <a:r>
              <a:rPr lang="en-US" sz="16000" dirty="0">
                <a:latin typeface="+mn-lt"/>
              </a:rPr>
              <a:t>CHKS fees up to 900 students per grade &amp; $200 MS/$300 HS if they administer both modules.</a:t>
            </a:r>
          </a:p>
          <a:p>
            <a:pPr marL="1143000" indent="-1143000">
              <a:lnSpc>
                <a:spcPct val="120000"/>
              </a:lnSpc>
              <a:buFont typeface="Arial" panose="020B0604020202020204" pitchFamily="34" charset="0"/>
              <a:buChar char="•"/>
            </a:pPr>
            <a:r>
              <a:rPr lang="en-US" sz="17600" dirty="0">
                <a:latin typeface="+mn-lt"/>
              </a:rPr>
              <a:t>Funded by Dept Health Care Services in partnership with CDE.</a:t>
            </a:r>
          </a:p>
          <a:p>
            <a:pPr lvl="1">
              <a:lnSpc>
                <a:spcPct val="120000"/>
              </a:lnSpc>
            </a:pPr>
            <a:endParaRPr lang="en-US" dirty="0"/>
          </a:p>
        </p:txBody>
      </p:sp>
      <p:sp>
        <p:nvSpPr>
          <p:cNvPr id="84993" name="Title 1"/>
          <p:cNvSpPr>
            <a:spLocks noGrp="1"/>
          </p:cNvSpPr>
          <p:nvPr>
            <p:ph type="title"/>
          </p:nvPr>
        </p:nvSpPr>
        <p:spPr/>
        <p:txBody>
          <a:bodyPr>
            <a:normAutofit/>
          </a:bodyPr>
          <a:lstStyle/>
          <a:p>
            <a:r>
              <a:rPr lang="en-US" sz="5400" dirty="0"/>
              <a:t>Biennial State CHKS Method</a:t>
            </a:r>
          </a:p>
        </p:txBody>
      </p:sp>
    </p:spTree>
    <p:extLst>
      <p:ext uri="{BB962C8B-B14F-4D97-AF65-F5344CB8AC3E}">
        <p14:creationId xmlns:p14="http://schemas.microsoft.com/office/powerpoint/2010/main" val="3574235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C26-CF3A-0C45-85CA-30508BE09FA0}"/>
              </a:ext>
            </a:extLst>
          </p:cNvPr>
          <p:cNvSpPr>
            <a:spLocks noGrp="1"/>
          </p:cNvSpPr>
          <p:nvPr>
            <p:ph type="ctrTitle"/>
          </p:nvPr>
        </p:nvSpPr>
        <p:spPr/>
        <p:txBody>
          <a:bodyPr>
            <a:normAutofit/>
          </a:bodyPr>
          <a:lstStyle/>
          <a:p>
            <a:r>
              <a:rPr lang="en-US" dirty="0"/>
              <a:t>Q &amp; A</a:t>
            </a:r>
          </a:p>
        </p:txBody>
      </p:sp>
    </p:spTree>
    <p:extLst>
      <p:ext uri="{BB962C8B-B14F-4D97-AF65-F5344CB8AC3E}">
        <p14:creationId xmlns:p14="http://schemas.microsoft.com/office/powerpoint/2010/main" val="55814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9C26-CF3A-0C45-85CA-30508BE09FA0}"/>
              </a:ext>
            </a:extLst>
          </p:cNvPr>
          <p:cNvSpPr>
            <a:spLocks noGrp="1"/>
          </p:cNvSpPr>
          <p:nvPr>
            <p:ph type="title"/>
          </p:nvPr>
        </p:nvSpPr>
        <p:spPr/>
        <p:txBody>
          <a:bodyPr>
            <a:normAutofit/>
          </a:bodyPr>
          <a:lstStyle/>
          <a:p>
            <a:r>
              <a:rPr lang="en-US"/>
              <a:t>School climate and pupil engagement</a:t>
            </a:r>
          </a:p>
        </p:txBody>
      </p:sp>
    </p:spTree>
    <p:extLst>
      <p:ext uri="{BB962C8B-B14F-4D97-AF65-F5344CB8AC3E}">
        <p14:creationId xmlns:p14="http://schemas.microsoft.com/office/powerpoint/2010/main" val="321245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052504" y="3317359"/>
            <a:ext cx="22315477" cy="8867554"/>
          </a:xfrm>
        </p:spPr>
        <p:txBody>
          <a:bodyPr>
            <a:normAutofit/>
          </a:bodyPr>
          <a:lstStyle/>
          <a:p>
            <a:pPr marL="571500" indent="-571500">
              <a:lnSpc>
                <a:spcPct val="120000"/>
              </a:lnSpc>
              <a:buFont typeface="Arial" panose="020B0604020202020204" pitchFamily="34" charset="0"/>
              <a:buChar char="•"/>
            </a:pPr>
            <a:r>
              <a:rPr lang="en-US" sz="4800" dirty="0"/>
              <a:t>Major improvements in school attendance and truancy BUT overall lack of progress in key factors of school success and LCAP state priorities.</a:t>
            </a:r>
          </a:p>
          <a:p>
            <a:pPr lvl="1">
              <a:lnSpc>
                <a:spcPct val="120000"/>
              </a:lnSpc>
            </a:pPr>
            <a:r>
              <a:rPr lang="en-US" sz="4800" dirty="0"/>
              <a:t>Academic motivation and self-reported grades</a:t>
            </a:r>
          </a:p>
          <a:p>
            <a:pPr lvl="1">
              <a:lnSpc>
                <a:spcPct val="120000"/>
              </a:lnSpc>
            </a:pPr>
            <a:r>
              <a:rPr lang="en-US" sz="4800" dirty="0"/>
              <a:t>School connectedness and safety*</a:t>
            </a:r>
          </a:p>
          <a:p>
            <a:pPr lvl="1">
              <a:lnSpc>
                <a:spcPct val="120000"/>
              </a:lnSpc>
            </a:pPr>
            <a:r>
              <a:rPr lang="en-US" sz="4800" dirty="0"/>
              <a:t>Fighting at school and victimization (bullied/harassed)</a:t>
            </a:r>
          </a:p>
          <a:p>
            <a:pPr lvl="1">
              <a:lnSpc>
                <a:spcPct val="120000"/>
              </a:lnSpc>
            </a:pPr>
            <a:r>
              <a:rPr lang="en-US" sz="4800" dirty="0"/>
              <a:t>Student developmental supports (e.g., caring relationships) central to positive school climate</a:t>
            </a:r>
          </a:p>
          <a:p>
            <a:pPr>
              <a:lnSpc>
                <a:spcPct val="120000"/>
              </a:lnSpc>
            </a:pPr>
            <a:r>
              <a:rPr lang="en-US" sz="4400" dirty="0">
                <a:solidFill>
                  <a:schemeClr val="accent1"/>
                </a:solidFill>
              </a:rPr>
              <a:t>*LCAP School Climate Indicators</a:t>
            </a:r>
          </a:p>
        </p:txBody>
      </p:sp>
      <p:sp>
        <p:nvSpPr>
          <p:cNvPr id="2" name="Title 1"/>
          <p:cNvSpPr>
            <a:spLocks noGrp="1"/>
          </p:cNvSpPr>
          <p:nvPr>
            <p:ph type="title"/>
          </p:nvPr>
        </p:nvSpPr>
        <p:spPr/>
        <p:txBody>
          <a:bodyPr/>
          <a:lstStyle/>
          <a:p>
            <a:r>
              <a:rPr lang="en-US" sz="5400" dirty="0"/>
              <a:t>Overview to Trends Since 2015/17</a:t>
            </a:r>
          </a:p>
        </p:txBody>
      </p:sp>
    </p:spTree>
    <p:extLst>
      <p:ext uri="{BB962C8B-B14F-4D97-AF65-F5344CB8AC3E}">
        <p14:creationId xmlns:p14="http://schemas.microsoft.com/office/powerpoint/2010/main" val="401022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E756-B381-4946-BF58-197CF0090D6F}"/>
              </a:ext>
            </a:extLst>
          </p:cNvPr>
          <p:cNvSpPr>
            <a:spLocks noGrp="1"/>
          </p:cNvSpPr>
          <p:nvPr>
            <p:ph type="title"/>
          </p:nvPr>
        </p:nvSpPr>
        <p:spPr/>
        <p:txBody>
          <a:bodyPr/>
          <a:lstStyle/>
          <a:p>
            <a:r>
              <a:rPr lang="en-US"/>
              <a:t>School Attendance:  All of past 30 days</a:t>
            </a:r>
          </a:p>
        </p:txBody>
      </p:sp>
      <p:pic>
        <p:nvPicPr>
          <p:cNvPr id="4" name="Picture 3" descr="Exhibit 5. School Attendance by Survey Year is a line graph with markers (data points). The vertical Y-axis is labeled “Did not miss school past 30 days (percent)” with a minimum value of 20% and a maximum value of 6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no data, Grade 9, no data, Grade 11, no data; Survey Year 2013-2015: Grade 7, 42%, Grade 9, 38%, Grade 11, 31%; Survey Year 2015-2017: Grade 7, 45%, Grade 9, 38%, Grade 11, 31%; Survey Year 2017-2019: Grade 7, 50%, Grade 9, 44%, Grade 11, 39%. ">
            <a:extLst>
              <a:ext uri="{FF2B5EF4-FFF2-40B4-BE49-F238E27FC236}">
                <a16:creationId xmlns:a16="http://schemas.microsoft.com/office/drawing/2014/main" id="{82920F64-9C20-7A45-BE9D-D189EA1BD99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85085" y="3460612"/>
            <a:ext cx="16084296" cy="9784080"/>
          </a:xfrm>
          <a:prstGeom prst="rect">
            <a:avLst/>
          </a:prstGeom>
          <a:noFill/>
          <a:ln>
            <a:noFill/>
          </a:ln>
        </p:spPr>
      </p:pic>
      <p:sp>
        <p:nvSpPr>
          <p:cNvPr id="5" name="TextBox 4">
            <a:extLst>
              <a:ext uri="{FF2B5EF4-FFF2-40B4-BE49-F238E27FC236}">
                <a16:creationId xmlns:a16="http://schemas.microsoft.com/office/drawing/2014/main" id="{2412E975-3E8D-E94D-9AAA-BA2B9564FC5A}"/>
              </a:ext>
            </a:extLst>
          </p:cNvPr>
          <p:cNvSpPr txBox="1"/>
          <p:nvPr/>
        </p:nvSpPr>
        <p:spPr>
          <a:xfrm>
            <a:off x="18354907" y="3370453"/>
            <a:ext cx="5575609" cy="7478970"/>
          </a:xfrm>
          <a:prstGeom prst="rect">
            <a:avLst/>
          </a:prstGeom>
        </p:spPr>
        <p:txBody>
          <a:bodyPr wrap="square" rtlCol="0">
            <a:spAutoFit/>
          </a:bodyPr>
          <a:lstStyle/>
          <a:p>
            <a:pPr marL="571500" indent="-571500" algn="l">
              <a:buFont typeface="Arial" panose="020B0604020202020204" pitchFamily="34" charset="0"/>
              <a:buChar char="•"/>
            </a:pPr>
            <a:r>
              <a:rPr lang="en-US" sz="4000" dirty="0"/>
              <a:t>Marked improvements of 6-8 points across grades</a:t>
            </a:r>
            <a:br>
              <a:rPr lang="en-US" sz="4000" dirty="0"/>
            </a:br>
            <a:endParaRPr lang="en-US" sz="4000" dirty="0"/>
          </a:p>
          <a:p>
            <a:pPr marL="571500" indent="-571500" algn="l">
              <a:buFont typeface="Arial" panose="020B0604020202020204" pitchFamily="34" charset="0"/>
              <a:buChar char="•"/>
            </a:pPr>
            <a:r>
              <a:rPr lang="en-US" sz="4000" dirty="0"/>
              <a:t>13% (MS) to 17% (HS) missed three or more days (chronic absentees)</a:t>
            </a:r>
            <a:br>
              <a:rPr lang="en-US" sz="4000" dirty="0"/>
            </a:br>
            <a:endParaRPr lang="en-US" sz="4000" dirty="0"/>
          </a:p>
          <a:p>
            <a:pPr marL="571500" indent="-571500" algn="l">
              <a:buFont typeface="Arial" panose="020B0604020202020204" pitchFamily="34" charset="0"/>
              <a:buChar char="•"/>
            </a:pPr>
            <a:r>
              <a:rPr lang="en-US" sz="4000" dirty="0"/>
              <a:t>Truancy also declining since 2013/15</a:t>
            </a:r>
          </a:p>
        </p:txBody>
      </p:sp>
    </p:spTree>
    <p:extLst>
      <p:ext uri="{BB962C8B-B14F-4D97-AF65-F5344CB8AC3E}">
        <p14:creationId xmlns:p14="http://schemas.microsoft.com/office/powerpoint/2010/main" val="259808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8681-EF3F-B240-A12F-0231B31B3F1E}"/>
              </a:ext>
            </a:extLst>
          </p:cNvPr>
          <p:cNvSpPr>
            <a:spLocks noGrp="1"/>
          </p:cNvSpPr>
          <p:nvPr>
            <p:ph type="title"/>
          </p:nvPr>
        </p:nvSpPr>
        <p:spPr/>
        <p:txBody>
          <a:bodyPr/>
          <a:lstStyle/>
          <a:p>
            <a:r>
              <a:rPr lang="en-US"/>
              <a:t>Academic Motivation Scale</a:t>
            </a:r>
          </a:p>
        </p:txBody>
      </p:sp>
      <p:sp>
        <p:nvSpPr>
          <p:cNvPr id="10" name="Text Placeholder 9">
            <a:extLst>
              <a:ext uri="{FF2B5EF4-FFF2-40B4-BE49-F238E27FC236}">
                <a16:creationId xmlns:a16="http://schemas.microsoft.com/office/drawing/2014/main" id="{872D5A9A-1354-AB42-A6BC-3328CAC78355}"/>
              </a:ext>
            </a:extLst>
          </p:cNvPr>
          <p:cNvSpPr>
            <a:spLocks noGrp="1"/>
          </p:cNvSpPr>
          <p:nvPr>
            <p:ph type="body" sz="half" idx="2"/>
          </p:nvPr>
        </p:nvSpPr>
        <p:spPr/>
        <p:txBody>
          <a:bodyPr/>
          <a:lstStyle/>
          <a:p>
            <a:pPr marL="0" indent="0">
              <a:buNone/>
            </a:pPr>
            <a:r>
              <a:rPr lang="en-US" sz="4000"/>
              <a:t>Try hard at schoolwork to do good, better, understand, because interested.</a:t>
            </a:r>
          </a:p>
          <a:p>
            <a:endParaRPr lang="en-US"/>
          </a:p>
        </p:txBody>
      </p:sp>
      <p:pic>
        <p:nvPicPr>
          <p:cNvPr id="9" name="Content Placeholder 8" descr="Exhibit 3. Academic Motivation by Survey Year is a line graph with markers (data points). The vertical Y-axis is labeled “Strongly agree” or “Agree” (percent) with a minimum value of 50% and a maximum value of 90%. The horizontal X-axis is labeled by survey year (2-year time periods), starting with 2011-2013 and ending with 2017-2019. For each survey year (2-year time periods), there are three markers, each with different colored symbols. From left to right, blue X Grade 7, orange triangle Grade 9, and red box Grade 11. The markers are connected within each grade using a line. The line graph with data points and values are as follows: Survey Year 2011-2013: Grade 7, no data, Grade 9, no data, Grade 11, no data; Survey Year 2013-2015: Grade 7, 75%, Grade 9, 68%, Grade 11, 66%; Survey Year 2015-2017: Grade 7, 80%, Grade 9, 73%, Grade 11, 70%; Survey Year 2017-2019: Grade 7, 75%, Grade 9, 72%, Grade 11, 71%.">
            <a:extLst>
              <a:ext uri="{FF2B5EF4-FFF2-40B4-BE49-F238E27FC236}">
                <a16:creationId xmlns:a16="http://schemas.microsoft.com/office/drawing/2014/main" id="{3F837CF0-D5F1-F64D-B848-10C496877C0D}"/>
              </a:ext>
            </a:extLst>
          </p:cNvPr>
          <p:cNvPicPr>
            <a:picLocks noGrp="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685085" y="3744562"/>
            <a:ext cx="15270480" cy="9290304"/>
          </a:xfrm>
          <a:prstGeom prst="rect">
            <a:avLst/>
          </a:prstGeom>
          <a:noFill/>
          <a:ln>
            <a:noFill/>
          </a:ln>
        </p:spPr>
      </p:pic>
    </p:spTree>
    <p:extLst>
      <p:ext uri="{BB962C8B-B14F-4D97-AF65-F5344CB8AC3E}">
        <p14:creationId xmlns:p14="http://schemas.microsoft.com/office/powerpoint/2010/main" val="30819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2F9C-D6E6-4B41-8CF3-B5F415149598}"/>
              </a:ext>
            </a:extLst>
          </p:cNvPr>
          <p:cNvSpPr>
            <a:spLocks noGrp="1"/>
          </p:cNvSpPr>
          <p:nvPr>
            <p:ph type="title"/>
          </p:nvPr>
        </p:nvSpPr>
        <p:spPr/>
        <p:txBody>
          <a:bodyPr/>
          <a:lstStyle/>
          <a:p>
            <a:r>
              <a:rPr lang="en-US"/>
              <a:t>School Connectedness Scale</a:t>
            </a:r>
          </a:p>
        </p:txBody>
      </p:sp>
      <p:sp>
        <p:nvSpPr>
          <p:cNvPr id="7" name="Text Placeholder 6">
            <a:extLst>
              <a:ext uri="{FF2B5EF4-FFF2-40B4-BE49-F238E27FC236}">
                <a16:creationId xmlns:a16="http://schemas.microsoft.com/office/drawing/2014/main" id="{3378AD91-B03B-9B4B-B2E9-9FFAE05301A8}"/>
              </a:ext>
            </a:extLst>
          </p:cNvPr>
          <p:cNvSpPr>
            <a:spLocks noGrp="1"/>
          </p:cNvSpPr>
          <p:nvPr>
            <p:ph type="body" sz="half" idx="2"/>
          </p:nvPr>
        </p:nvSpPr>
        <p:spPr/>
        <p:txBody>
          <a:bodyPr/>
          <a:lstStyle/>
          <a:p>
            <a:pPr marL="0" indent="0">
              <a:buNone/>
            </a:pPr>
            <a:r>
              <a:rPr lang="en-US" sz="4000"/>
              <a:t>At school, happy, part of, safe, close to people, treated fairly</a:t>
            </a:r>
          </a:p>
          <a:p>
            <a:endParaRPr lang="en-US"/>
          </a:p>
        </p:txBody>
      </p:sp>
      <p:pic>
        <p:nvPicPr>
          <p:cNvPr id="4" name="Picture 3">
            <a:extLst>
              <a:ext uri="{FF2B5EF4-FFF2-40B4-BE49-F238E27FC236}">
                <a16:creationId xmlns:a16="http://schemas.microsoft.com/office/drawing/2014/main" id="{F79FCC0A-06EE-8D4A-BB4A-7D456F65B2A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85085" y="3499188"/>
            <a:ext cx="15270480" cy="9290304"/>
          </a:xfrm>
          <a:prstGeom prst="rect">
            <a:avLst/>
          </a:prstGeom>
          <a:noFill/>
          <a:ln>
            <a:noFill/>
          </a:ln>
        </p:spPr>
      </p:pic>
    </p:spTree>
    <p:extLst>
      <p:ext uri="{BB962C8B-B14F-4D97-AF65-F5344CB8AC3E}">
        <p14:creationId xmlns:p14="http://schemas.microsoft.com/office/powerpoint/2010/main" val="2470651952"/>
      </p:ext>
    </p:extLst>
  </p:cSld>
  <p:clrMapOvr>
    <a:masterClrMapping/>
  </p:clrMapOvr>
</p:sld>
</file>

<file path=ppt/theme/theme1.xml><?xml version="1.0" encoding="utf-8"?>
<a:theme xmlns:a="http://schemas.openxmlformats.org/drawingml/2006/main" name="Office Theme">
  <a:themeElements>
    <a:clrScheme name="Custom 5">
      <a:dk1>
        <a:srgbClr val="143367"/>
      </a:dk1>
      <a:lt1>
        <a:srgbClr val="FFFFFF"/>
      </a:lt1>
      <a:dk2>
        <a:srgbClr val="44546A"/>
      </a:dk2>
      <a:lt2>
        <a:srgbClr val="E7E6E6"/>
      </a:lt2>
      <a:accent1>
        <a:srgbClr val="143367"/>
      </a:accent1>
      <a:accent2>
        <a:srgbClr val="71DB1D"/>
      </a:accent2>
      <a:accent3>
        <a:srgbClr val="1669C9"/>
      </a:accent3>
      <a:accent4>
        <a:srgbClr val="ABC1DA"/>
      </a:accent4>
      <a:accent5>
        <a:srgbClr val="55A413"/>
      </a:accent5>
      <a:accent6>
        <a:srgbClr val="72A4F0"/>
      </a:accent6>
      <a:hlink>
        <a:srgbClr val="0563C1"/>
      </a:hlink>
      <a:folHlink>
        <a:srgbClr val="954F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54671</TotalTime>
  <Words>4717</Words>
  <Application>Microsoft Office PowerPoint</Application>
  <PresentationFormat>Custom</PresentationFormat>
  <Paragraphs>301</Paragraphs>
  <Slides>40</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Helvetica</vt:lpstr>
      <vt:lpstr>System Font Regular</vt:lpstr>
      <vt:lpstr>Times</vt:lpstr>
      <vt:lpstr>Wingdings</vt:lpstr>
      <vt:lpstr>Office Theme</vt:lpstr>
      <vt:lpstr>Results of the 2017/19 State of California Healthy Kids Survey:   The 17th Biennial Student Survey</vt:lpstr>
      <vt:lpstr>Today’s Topics</vt:lpstr>
      <vt:lpstr>California Healthy Kids Survey</vt:lpstr>
      <vt:lpstr>Biennial State CHKS Method</vt:lpstr>
      <vt:lpstr>School climate and pupil engagement</vt:lpstr>
      <vt:lpstr>Overview to Trends Since 2015/17</vt:lpstr>
      <vt:lpstr>School Attendance:  All of past 30 days</vt:lpstr>
      <vt:lpstr>Academic Motivation Scale</vt:lpstr>
      <vt:lpstr>School Connectedness Scale</vt:lpstr>
      <vt:lpstr>Feel Safe or Very Safe at School</vt:lpstr>
      <vt:lpstr>Any Harassment/Bullying Past 12 Months</vt:lpstr>
      <vt:lpstr>Mental Health</vt:lpstr>
      <vt:lpstr>Chronic Sadness/Hopelessness</vt:lpstr>
      <vt:lpstr>Suicide Contemplation </vt:lpstr>
      <vt:lpstr>Alcohol, Tobacco, and Other Drug (ATOD) Use</vt:lpstr>
      <vt:lpstr>Overview of Current Substance Use (Past 30 Days)</vt:lpstr>
      <vt:lpstr>Summary of High-risk Substance Use Indicators: 11th Grade</vt:lpstr>
      <vt:lpstr>AOD Current Use Trends Mixed </vt:lpstr>
      <vt:lpstr>Current Alcohol Use (Past 30 Days)</vt:lpstr>
      <vt:lpstr>Binge Drinking (Past 30 Days): 5 or more drinks in a row, single setting</vt:lpstr>
      <vt:lpstr>Marijuana Use Past 30 Days</vt:lpstr>
      <vt:lpstr>Putative Influences on Marijuana</vt:lpstr>
      <vt:lpstr>Perceived Harm (Great)</vt:lpstr>
      <vt:lpstr>Strong Personal Disapproval of Marijuana Experimentation (Once or Twice)</vt:lpstr>
      <vt:lpstr>Mode of Marijuana Administration</vt:lpstr>
      <vt:lpstr>Cigarette Smoking</vt:lpstr>
      <vt:lpstr>Trends in Cigarette Availability and Perceived Harm (Great)</vt:lpstr>
      <vt:lpstr>Use of Vaping Devices (E-Cigarettes)</vt:lpstr>
      <vt:lpstr>Availability of Vaping Devices</vt:lpstr>
      <vt:lpstr>Student developmental supports:  Caring adult relationships  High expectations  Opportunities for meaningful participation</vt:lpstr>
      <vt:lpstr> Conceptual Model:  Developmentally Supportive School Climate Model</vt:lpstr>
      <vt:lpstr>Trends</vt:lpstr>
      <vt:lpstr>Caring Adult Relationships Scale</vt:lpstr>
      <vt:lpstr>Opportunities for Meaningful Participation Scale</vt:lpstr>
      <vt:lpstr>Summary and Conclusions</vt:lpstr>
      <vt:lpstr>Data dashboards and resources  https://calschls.org/reports-data/public-dashboards/   </vt:lpstr>
      <vt:lpstr>Resources to Understanding Data and Guiding Policy and Practice</vt:lpstr>
      <vt:lpstr>PowerPoint Presentation</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Medina</dc:creator>
  <cp:lastModifiedBy>Stacy Miles</cp:lastModifiedBy>
  <cp:revision>538</cp:revision>
  <dcterms:created xsi:type="dcterms:W3CDTF">2019-09-30T22:39:39Z</dcterms:created>
  <dcterms:modified xsi:type="dcterms:W3CDTF">2021-03-31T21:44:31Z</dcterms:modified>
</cp:coreProperties>
</file>